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B3EED58-0D72-4648-B71D-3AF70B040BC6}">
  <a:tblStyle styleId="{2B3EED58-0D72-4648-B71D-3AF70B040BC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9"/>
  </p:normalViewPr>
  <p:slideViewPr>
    <p:cSldViewPr snapToGrid="0">
      <p:cViewPr varScale="1">
        <p:scale>
          <a:sx n="144" d="100"/>
          <a:sy n="144" d="100"/>
        </p:scale>
        <p:origin x="720"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Rare birds - not enough people, places not accessible </a:t>
            </a:r>
            <a:endParaRPr/>
          </a:p>
          <a:p>
            <a:pPr marL="0" lvl="0" indent="0" algn="l" rtl="0">
              <a:spcBef>
                <a:spcPts val="0"/>
              </a:spcBef>
              <a:spcAft>
                <a:spcPts val="0"/>
              </a:spcAft>
              <a:buNone/>
            </a:pPr>
            <a:r>
              <a:rPr lang="en"/>
              <a:t>Audio processing task </a:t>
            </a:r>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29d24aebe2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29d24aebe2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29d24aebe2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29d24aebe2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29d24aebe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29d24aebe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29e7b7d6c5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29e7b7d6c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29e7b7d6c5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129e7b7d6c5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29e7b7d6c5_1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29e7b7d6c5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29e7b7d6c5_1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29e7b7d6c5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29e7b7d6c5_1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29e7b7d6c5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29e7b7d6c5_1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29e7b7d6c5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29e7b7d6c5_1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29e7b7d6c5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9d24aebe2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9d24aebe2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29e7b7d6c5_1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129e7b7d6c5_1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29e7b7d6c5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29e7b7d6c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29e7b7d6c5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29e7b7d6c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29e7b7d6c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29e7b7d6c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29e7b7d6c5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29e7b7d6c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29e7b7d6c5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29e7b7d6c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29e7b7d6c5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29e7b7d6c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29d24aebe2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29d24aebe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AutoNum type="arabicParenR"/>
            </a:pPr>
            <a:r>
              <a:rPr lang="en">
                <a:solidFill>
                  <a:schemeClr val="dk1"/>
                </a:solidFill>
              </a:rPr>
              <a:t>Categorical cross entropy?</a:t>
            </a:r>
            <a:endParaRPr>
              <a:solidFill>
                <a:schemeClr val="dk1"/>
              </a:solidFill>
            </a:endParaRPr>
          </a:p>
          <a:p>
            <a:pPr marL="0" lvl="0" indent="0" algn="l" rtl="0">
              <a:spcBef>
                <a:spcPts val="0"/>
              </a:spcBef>
              <a:spcAft>
                <a:spcPts val="0"/>
              </a:spcAft>
              <a:buNone/>
            </a:pPr>
            <a:r>
              <a:rPr lang="en">
                <a:solidFill>
                  <a:schemeClr val="dk1"/>
                </a:solidFill>
              </a:rPr>
              <a:t>a loss function used for multi-class classification. It is a measure of how distinguishable two discrete probability distributions are from each other. So a given class will belong to another with </a:t>
            </a:r>
            <a:r>
              <a:rPr lang="en" i="1">
                <a:solidFill>
                  <a:schemeClr val="dk1"/>
                </a:solidFill>
              </a:rPr>
              <a:t>prob 1</a:t>
            </a:r>
            <a:r>
              <a:rPr lang="en">
                <a:solidFill>
                  <a:schemeClr val="dk1"/>
                </a:solidFill>
              </a:rPr>
              <a:t> and to the rest of the classes in the group with </a:t>
            </a:r>
            <a:r>
              <a:rPr lang="en" i="1">
                <a:solidFill>
                  <a:schemeClr val="dk1"/>
                </a:solidFill>
              </a:rPr>
              <a:t>prob 0. In our models we have one-hot encoded inputs and we have multiple classes involved hence this function.</a:t>
            </a:r>
            <a:br>
              <a:rPr lang="en" i="1">
                <a:solidFill>
                  <a:schemeClr val="dk1"/>
                </a:solidFill>
              </a:rPr>
            </a:br>
            <a:r>
              <a:rPr lang="en" i="1">
                <a:solidFill>
                  <a:schemeClr val="dk1"/>
                </a:solidFill>
              </a:rPr>
              <a:t>2) Adam optimizer? Optimization technique that incorporates a combination of two gradient descent techniques (Momentum &amp; RMS Prop) to help the algorithm reach minima faster. </a:t>
            </a:r>
            <a:r>
              <a:rPr lang="en">
                <a:solidFill>
                  <a:schemeClr val="dk1"/>
                </a:solidFill>
              </a:rPr>
              <a:t>We used because the size of the data is large so Adam will work faster than SGD.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Batch size, why the diff? Too large of a batch size will leave to poor generalization (dk why). So we started with a smaller batch size and then kept increasing the batch size at the cost of computation to see if we could get better results</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29d24aebe2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29d24aebe2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29d24aebe2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29d24aebe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Macro F1 score = arithmetic or unweighted mean of the F1 scores for all labels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29d24aebe2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29d24aebe2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29d24aebe2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29d24aebe2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29d24aebe2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29d24aebe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29d24aebe2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29d24aebe2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29d24aebe2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29d24aebe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29d24aebe2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29d24aebe2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29d24aebe2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29d24aebe2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29d24aebe2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29d24aebe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29d24aebe2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29d24aebe2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hyperlink" Target="http://drive.google.com/file/d/1iUcngPDibEWQHfdOmvkfqlic2CYrl9U1/view"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hyperlink" Target="http://drive.google.com/file/d/1WR2Db15YiaDG-VtKDJ2xi_Owb8FJVBLw/view"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hyperlink" Target="http://drive.google.com/file/d/1M8LPmvLivkAUaopRJ7plQadOIioCH_tr/view"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hyperlink" Target="http://drive.google.com/file/d/1L6reWbZ_ZzvkXY9cuIJTXqN6fh8pG9HH/view"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drive.google.com/file/d/1cFP6oR57AwdB-izS5iKAQpgAYHygXhHb/view"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drive.google.com/file/d/1Xrq0Mxg_3v2SWYdA02hRW-OqPr0NeJoL/view" TargetMode="External"/><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12.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4459725" y="840337"/>
            <a:ext cx="3462825" cy="3462825"/>
          </a:xfrm>
          <a:prstGeom prst="rect">
            <a:avLst/>
          </a:prstGeom>
          <a:noFill/>
          <a:ln>
            <a:noFill/>
          </a:ln>
        </p:spPr>
      </p:pic>
      <p:sp>
        <p:nvSpPr>
          <p:cNvPr id="55" name="Google Shape;55;p13"/>
          <p:cNvSpPr txBox="1"/>
          <p:nvPr/>
        </p:nvSpPr>
        <p:spPr>
          <a:xfrm>
            <a:off x="982850" y="1902150"/>
            <a:ext cx="2723700" cy="101563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b="1" dirty="0" err="1">
                <a:solidFill>
                  <a:srgbClr val="000000"/>
                </a:solidFill>
                <a:effectLst/>
                <a:latin typeface="Calibri" panose="020F0502020204030204" pitchFamily="34" charset="0"/>
                <a:ea typeface="Calibri" panose="020F0502020204030204" pitchFamily="34" charset="0"/>
              </a:rPr>
              <a:t>Avi</a:t>
            </a:r>
            <a:r>
              <a:rPr lang="en-US" sz="1800" b="1" dirty="0">
                <a:solidFill>
                  <a:srgbClr val="000000"/>
                </a:solidFill>
                <a:effectLst/>
                <a:latin typeface="Calibri" panose="020F0502020204030204" pitchFamily="34" charset="0"/>
                <a:ea typeface="Calibri" panose="020F0502020204030204" pitchFamily="34" charset="0"/>
              </a:rPr>
              <a:t> Audio: Bird Species Identification by Sound</a:t>
            </a:r>
            <a:r>
              <a:rPr lang="en-US" sz="3600" dirty="0">
                <a:effectLst/>
              </a:rPr>
              <a:t> </a:t>
            </a:r>
            <a:endParaRPr sz="25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2"/>
          <p:cNvSpPr txBox="1"/>
          <p:nvPr/>
        </p:nvSpPr>
        <p:spPr>
          <a:xfrm>
            <a:off x="514525" y="549825"/>
            <a:ext cx="57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Observations</a:t>
            </a:r>
            <a:endParaRPr/>
          </a:p>
        </p:txBody>
      </p:sp>
      <p:pic>
        <p:nvPicPr>
          <p:cNvPr id="114" name="Google Shape;114;p22"/>
          <p:cNvPicPr preferRelativeResize="0"/>
          <p:nvPr/>
        </p:nvPicPr>
        <p:blipFill>
          <a:blip r:embed="rId3">
            <a:alphaModFix/>
          </a:blip>
          <a:stretch>
            <a:fillRect/>
          </a:stretch>
        </p:blipFill>
        <p:spPr>
          <a:xfrm>
            <a:off x="4280850" y="1015950"/>
            <a:ext cx="4135000" cy="3408951"/>
          </a:xfrm>
          <a:prstGeom prst="rect">
            <a:avLst/>
          </a:prstGeom>
          <a:noFill/>
          <a:ln>
            <a:noFill/>
          </a:ln>
        </p:spPr>
      </p:pic>
      <p:sp>
        <p:nvSpPr>
          <p:cNvPr id="115" name="Google Shape;115;p22"/>
          <p:cNvSpPr txBox="1"/>
          <p:nvPr/>
        </p:nvSpPr>
        <p:spPr>
          <a:xfrm>
            <a:off x="582925" y="1345100"/>
            <a:ext cx="3429000" cy="1046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Rhythmic, narrow band components</a:t>
            </a:r>
            <a:endParaRPr/>
          </a:p>
          <a:p>
            <a:pPr marL="457200" lvl="0" indent="-317500" algn="l" rtl="0">
              <a:spcBef>
                <a:spcPts val="0"/>
              </a:spcBef>
              <a:spcAft>
                <a:spcPts val="0"/>
              </a:spcAft>
              <a:buSzPts val="1400"/>
              <a:buChar char="-"/>
            </a:pPr>
            <a:r>
              <a:rPr lang="en"/>
              <a:t>Want to improve signal to noise characteristic </a:t>
            </a:r>
            <a:endParaRPr/>
          </a:p>
        </p:txBody>
      </p:sp>
      <p:sp>
        <p:nvSpPr>
          <p:cNvPr id="116" name="Google Shape;116;p22"/>
          <p:cNvSpPr txBox="1"/>
          <p:nvPr/>
        </p:nvSpPr>
        <p:spPr>
          <a:xfrm>
            <a:off x="4437525" y="4560800"/>
            <a:ext cx="413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https://www.youtube.com/watch?v=fYtVHhk3xJ0</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Google Shape;121;p23"/>
          <p:cNvPicPr preferRelativeResize="0"/>
          <p:nvPr/>
        </p:nvPicPr>
        <p:blipFill>
          <a:blip r:embed="rId3">
            <a:alphaModFix/>
          </a:blip>
          <a:stretch>
            <a:fillRect/>
          </a:stretch>
        </p:blipFill>
        <p:spPr>
          <a:xfrm>
            <a:off x="2306063" y="516025"/>
            <a:ext cx="4531876" cy="3954599"/>
          </a:xfrm>
          <a:prstGeom prst="rect">
            <a:avLst/>
          </a:prstGeom>
          <a:noFill/>
          <a:ln>
            <a:noFill/>
          </a:ln>
        </p:spPr>
      </p:pic>
      <p:sp>
        <p:nvSpPr>
          <p:cNvPr id="122" name="Google Shape;122;p23"/>
          <p:cNvSpPr txBox="1"/>
          <p:nvPr/>
        </p:nvSpPr>
        <p:spPr>
          <a:xfrm>
            <a:off x="4650450" y="4572000"/>
            <a:ext cx="412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https://www.youtube.com/watch?v=fYtVHhk3xJ0</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127" name="Google Shape;127;p24"/>
          <p:cNvPicPr preferRelativeResize="0"/>
          <p:nvPr/>
        </p:nvPicPr>
        <p:blipFill rotWithShape="1">
          <a:blip r:embed="rId3">
            <a:alphaModFix/>
          </a:blip>
          <a:srcRect r="49166"/>
          <a:stretch/>
        </p:blipFill>
        <p:spPr>
          <a:xfrm>
            <a:off x="1678800" y="1279475"/>
            <a:ext cx="5786401" cy="3208528"/>
          </a:xfrm>
          <a:prstGeom prst="rect">
            <a:avLst/>
          </a:prstGeom>
          <a:noFill/>
          <a:ln>
            <a:noFill/>
          </a:ln>
        </p:spPr>
      </p:pic>
      <p:sp>
        <p:nvSpPr>
          <p:cNvPr id="128" name="Google Shape;128;p24"/>
          <p:cNvSpPr txBox="1"/>
          <p:nvPr/>
        </p:nvSpPr>
        <p:spPr>
          <a:xfrm>
            <a:off x="514525" y="549825"/>
            <a:ext cx="57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Preprocessing High Level</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34" name="Google Shape;134;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35" name="Google Shape;135;p25"/>
          <p:cNvPicPr preferRelativeResize="0"/>
          <p:nvPr/>
        </p:nvPicPr>
        <p:blipFill>
          <a:blip r:embed="rId3">
            <a:alphaModFix/>
          </a:blip>
          <a:stretch>
            <a:fillRect/>
          </a:stretch>
        </p:blipFill>
        <p:spPr>
          <a:xfrm>
            <a:off x="152400" y="152400"/>
            <a:ext cx="9144000" cy="5143500"/>
          </a:xfrm>
          <a:prstGeom prst="rect">
            <a:avLst/>
          </a:prstGeom>
          <a:noFill/>
          <a:ln>
            <a:noFill/>
          </a:ln>
        </p:spPr>
      </p:pic>
      <p:sp>
        <p:nvSpPr>
          <p:cNvPr id="136" name="Google Shape;136;p25"/>
          <p:cNvSpPr txBox="1"/>
          <p:nvPr/>
        </p:nvSpPr>
        <p:spPr>
          <a:xfrm>
            <a:off x="304800" y="3048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pic>
        <p:nvPicPr>
          <p:cNvPr id="137" name="Google Shape;137;p25"/>
          <p:cNvPicPr preferRelativeResize="0"/>
          <p:nvPr/>
        </p:nvPicPr>
        <p:blipFill>
          <a:blip r:embed="rId4">
            <a:alphaModFix/>
          </a:blip>
          <a:stretch>
            <a:fillRect/>
          </a:stretch>
        </p:blipFill>
        <p:spPr>
          <a:xfrm>
            <a:off x="152400" y="152400"/>
            <a:ext cx="9144000" cy="5143500"/>
          </a:xfrm>
          <a:prstGeom prst="rect">
            <a:avLst/>
          </a:prstGeom>
          <a:noFill/>
          <a:ln>
            <a:noFill/>
          </a:ln>
        </p:spPr>
      </p:pic>
      <p:sp>
        <p:nvSpPr>
          <p:cNvPr id="138" name="Google Shape;138;p25"/>
          <p:cNvSpPr txBox="1"/>
          <p:nvPr/>
        </p:nvSpPr>
        <p:spPr>
          <a:xfrm>
            <a:off x="304800" y="3048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Visualization</a:t>
            </a:r>
            <a:endParaRPr/>
          </a:p>
        </p:txBody>
      </p:sp>
      <p:sp>
        <p:nvSpPr>
          <p:cNvPr id="144" name="Google Shape;144;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Sound wave</a:t>
            </a:r>
            <a:endParaRPr/>
          </a:p>
        </p:txBody>
      </p:sp>
      <p:pic>
        <p:nvPicPr>
          <p:cNvPr id="145" name="Google Shape;145;p26"/>
          <p:cNvPicPr preferRelativeResize="0"/>
          <p:nvPr/>
        </p:nvPicPr>
        <p:blipFill>
          <a:blip r:embed="rId3">
            <a:alphaModFix/>
          </a:blip>
          <a:stretch>
            <a:fillRect/>
          </a:stretch>
        </p:blipFill>
        <p:spPr>
          <a:xfrm>
            <a:off x="535575" y="1677850"/>
            <a:ext cx="6315276" cy="2613325"/>
          </a:xfrm>
          <a:prstGeom prst="rect">
            <a:avLst/>
          </a:prstGeom>
          <a:noFill/>
          <a:ln>
            <a:noFill/>
          </a:ln>
        </p:spPr>
      </p:pic>
      <p:sp>
        <p:nvSpPr>
          <p:cNvPr id="146" name="Google Shape;146;p26"/>
          <p:cNvSpPr txBox="1"/>
          <p:nvPr/>
        </p:nvSpPr>
        <p:spPr>
          <a:xfrm>
            <a:off x="1135855" y="2061945"/>
            <a:ext cx="2072100" cy="20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pic>
        <p:nvPicPr>
          <p:cNvPr id="147" name="Google Shape;147;p26" title="input_audio (2).wav">
            <a:hlinkClick r:id="rId4"/>
          </p:cNvPr>
          <p:cNvPicPr preferRelativeResize="0"/>
          <p:nvPr/>
        </p:nvPicPr>
        <p:blipFill>
          <a:blip r:embed="rId5">
            <a:alphaModFix/>
          </a:blip>
          <a:stretch>
            <a:fillRect/>
          </a:stretch>
        </p:blipFill>
        <p:spPr>
          <a:xfrm>
            <a:off x="152400" y="4721275"/>
            <a:ext cx="269825" cy="269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Cleansing</a:t>
            </a:r>
            <a:endParaRPr/>
          </a:p>
        </p:txBody>
      </p:sp>
      <p:sp>
        <p:nvSpPr>
          <p:cNvPr id="153" name="Google Shape;153;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Removing the silent intervals using the librosa function: librosa.effects.split()</a:t>
            </a:r>
            <a:endParaRPr/>
          </a:p>
          <a:p>
            <a:pPr marL="457200" lvl="0" indent="-342900" algn="l" rtl="0">
              <a:spcBef>
                <a:spcPts val="0"/>
              </a:spcBef>
              <a:spcAft>
                <a:spcPts val="0"/>
              </a:spcAft>
              <a:buSzPts val="1800"/>
              <a:buChar char="●"/>
            </a:pPr>
            <a:r>
              <a:rPr lang="en"/>
              <a:t>Output shape: (233548,)</a:t>
            </a:r>
            <a:endParaRPr/>
          </a:p>
        </p:txBody>
      </p:sp>
      <p:pic>
        <p:nvPicPr>
          <p:cNvPr id="154" name="Google Shape;154;p27"/>
          <p:cNvPicPr preferRelativeResize="0"/>
          <p:nvPr/>
        </p:nvPicPr>
        <p:blipFill>
          <a:blip r:embed="rId3">
            <a:alphaModFix/>
          </a:blip>
          <a:stretch>
            <a:fillRect/>
          </a:stretch>
        </p:blipFill>
        <p:spPr>
          <a:xfrm>
            <a:off x="451924" y="2028400"/>
            <a:ext cx="8084376" cy="2995550"/>
          </a:xfrm>
          <a:prstGeom prst="rect">
            <a:avLst/>
          </a:prstGeom>
          <a:noFill/>
          <a:ln>
            <a:noFill/>
          </a:ln>
        </p:spPr>
      </p:pic>
      <p:sp>
        <p:nvSpPr>
          <p:cNvPr id="155" name="Google Shape;155;p27"/>
          <p:cNvSpPr txBox="1"/>
          <p:nvPr/>
        </p:nvSpPr>
        <p:spPr>
          <a:xfrm>
            <a:off x="596773" y="2164176"/>
            <a:ext cx="2851500" cy="26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pic>
        <p:nvPicPr>
          <p:cNvPr id="156" name="Google Shape;156;p27" title="non_silent_y (2).wav">
            <a:hlinkClick r:id="rId4"/>
          </p:cNvPr>
          <p:cNvPicPr preferRelativeResize="0"/>
          <p:nvPr/>
        </p:nvPicPr>
        <p:blipFill>
          <a:blip r:embed="rId5">
            <a:alphaModFix/>
          </a:blip>
          <a:stretch>
            <a:fillRect/>
          </a:stretch>
        </p:blipFill>
        <p:spPr>
          <a:xfrm>
            <a:off x="8688700" y="4721275"/>
            <a:ext cx="269825" cy="269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scaling</a:t>
            </a:r>
            <a:endParaRPr/>
          </a:p>
        </p:txBody>
      </p:sp>
      <p:sp>
        <p:nvSpPr>
          <p:cNvPr id="162" name="Google Shape;162;p28"/>
          <p:cNvSpPr txBox="1">
            <a:spLocks noGrp="1"/>
          </p:cNvSpPr>
          <p:nvPr>
            <p:ph type="body" idx="1"/>
          </p:nvPr>
        </p:nvSpPr>
        <p:spPr>
          <a:xfrm>
            <a:off x="311700" y="1017725"/>
            <a:ext cx="8520600" cy="35511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Used min max scaling</a:t>
            </a:r>
            <a:endParaRPr/>
          </a:p>
          <a:p>
            <a:pPr marL="457200" lvl="0" indent="-342900" algn="l" rtl="0">
              <a:spcBef>
                <a:spcPts val="0"/>
              </a:spcBef>
              <a:spcAft>
                <a:spcPts val="0"/>
              </a:spcAft>
              <a:buSzPts val="1800"/>
              <a:buChar char="-"/>
            </a:pPr>
            <a:r>
              <a:rPr lang="en"/>
              <a:t>Numpy array shape: (233548,)</a:t>
            </a:r>
            <a:endParaRPr/>
          </a:p>
          <a:p>
            <a:pPr marL="0" lvl="0" indent="0" algn="l" rtl="0">
              <a:spcBef>
                <a:spcPts val="1200"/>
              </a:spcBef>
              <a:spcAft>
                <a:spcPts val="1200"/>
              </a:spcAft>
              <a:buNone/>
            </a:pPr>
            <a:endParaRPr/>
          </a:p>
        </p:txBody>
      </p:sp>
      <p:pic>
        <p:nvPicPr>
          <p:cNvPr id="163" name="Google Shape;163;p28"/>
          <p:cNvPicPr preferRelativeResize="0"/>
          <p:nvPr/>
        </p:nvPicPr>
        <p:blipFill>
          <a:blip r:embed="rId3">
            <a:alphaModFix/>
          </a:blip>
          <a:stretch>
            <a:fillRect/>
          </a:stretch>
        </p:blipFill>
        <p:spPr>
          <a:xfrm>
            <a:off x="654975" y="1813775"/>
            <a:ext cx="7989976" cy="3209000"/>
          </a:xfrm>
          <a:prstGeom prst="rect">
            <a:avLst/>
          </a:prstGeom>
          <a:noFill/>
          <a:ln>
            <a:noFill/>
          </a:ln>
        </p:spPr>
      </p:pic>
      <p:sp>
        <p:nvSpPr>
          <p:cNvPr id="164" name="Google Shape;164;p28"/>
          <p:cNvSpPr txBox="1"/>
          <p:nvPr/>
        </p:nvSpPr>
        <p:spPr>
          <a:xfrm>
            <a:off x="541750" y="2087925"/>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pic>
        <p:nvPicPr>
          <p:cNvPr id="165" name="Google Shape;165;p28" title="scaled_y (1).wav">
            <a:hlinkClick r:id="rId4"/>
          </p:cNvPr>
          <p:cNvPicPr preferRelativeResize="0"/>
          <p:nvPr/>
        </p:nvPicPr>
        <p:blipFill>
          <a:blip r:embed="rId5">
            <a:alphaModFix/>
          </a:blip>
          <a:stretch>
            <a:fillRect/>
          </a:stretch>
        </p:blipFill>
        <p:spPr>
          <a:xfrm>
            <a:off x="152400" y="4721225"/>
            <a:ext cx="236950" cy="236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9"/>
          <p:cNvSpPr txBox="1">
            <a:spLocks noGrp="1"/>
          </p:cNvSpPr>
          <p:nvPr>
            <p:ph type="title"/>
          </p:nvPr>
        </p:nvSpPr>
        <p:spPr>
          <a:xfrm>
            <a:off x="311700" y="249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Preprocessing</a:t>
            </a:r>
            <a:endParaRPr/>
          </a:p>
        </p:txBody>
      </p:sp>
      <p:sp>
        <p:nvSpPr>
          <p:cNvPr id="171" name="Google Shape;171;p29"/>
          <p:cNvSpPr txBox="1">
            <a:spLocks noGrp="1"/>
          </p:cNvSpPr>
          <p:nvPr>
            <p:ph type="body" idx="1"/>
          </p:nvPr>
        </p:nvSpPr>
        <p:spPr>
          <a:xfrm>
            <a:off x="311700" y="8225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Using bessel digital filter from scipy library to filter out the low frequencies</a:t>
            </a:r>
            <a:endParaRPr/>
          </a:p>
          <a:p>
            <a:pPr marL="457200" lvl="0" indent="-342900" algn="l" rtl="0">
              <a:spcBef>
                <a:spcPts val="0"/>
              </a:spcBef>
              <a:spcAft>
                <a:spcPts val="0"/>
              </a:spcAft>
              <a:buSzPts val="1800"/>
              <a:buChar char="-"/>
            </a:pPr>
            <a:r>
              <a:rPr lang="en"/>
              <a:t>Output array shape: (233548,)</a:t>
            </a:r>
            <a:endParaRPr/>
          </a:p>
        </p:txBody>
      </p:sp>
      <p:pic>
        <p:nvPicPr>
          <p:cNvPr id="172" name="Google Shape;172;p29"/>
          <p:cNvPicPr preferRelativeResize="0"/>
          <p:nvPr/>
        </p:nvPicPr>
        <p:blipFill>
          <a:blip r:embed="rId3">
            <a:alphaModFix/>
          </a:blip>
          <a:stretch>
            <a:fillRect/>
          </a:stretch>
        </p:blipFill>
        <p:spPr>
          <a:xfrm>
            <a:off x="417250" y="1588100"/>
            <a:ext cx="7972425" cy="3295650"/>
          </a:xfrm>
          <a:prstGeom prst="rect">
            <a:avLst/>
          </a:prstGeom>
          <a:noFill/>
          <a:ln>
            <a:noFill/>
          </a:ln>
        </p:spPr>
      </p:pic>
      <p:sp>
        <p:nvSpPr>
          <p:cNvPr id="173" name="Google Shape;173;p29"/>
          <p:cNvSpPr txBox="1"/>
          <p:nvPr/>
        </p:nvSpPr>
        <p:spPr>
          <a:xfrm>
            <a:off x="569650" y="17405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pic>
        <p:nvPicPr>
          <p:cNvPr id="174" name="Google Shape;174;p29" title="high_pass_y (1).wav">
            <a:hlinkClick r:id="rId4"/>
          </p:cNvPr>
          <p:cNvPicPr preferRelativeResize="0"/>
          <p:nvPr/>
        </p:nvPicPr>
        <p:blipFill>
          <a:blip r:embed="rId5">
            <a:alphaModFix/>
          </a:blip>
          <a:stretch>
            <a:fillRect/>
          </a:stretch>
        </p:blipFill>
        <p:spPr>
          <a:xfrm>
            <a:off x="8542075" y="4391375"/>
            <a:ext cx="449525" cy="449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0"/>
          <p:cNvSpPr txBox="1">
            <a:spLocks noGrp="1"/>
          </p:cNvSpPr>
          <p:nvPr>
            <p:ph type="title"/>
          </p:nvPr>
        </p:nvSpPr>
        <p:spPr>
          <a:xfrm>
            <a:off x="311700" y="2393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Spectrogram</a:t>
            </a:r>
            <a:endParaRPr/>
          </a:p>
        </p:txBody>
      </p:sp>
      <p:sp>
        <p:nvSpPr>
          <p:cNvPr id="180" name="Google Shape;180;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81" name="Google Shape;181;p30"/>
          <p:cNvPicPr preferRelativeResize="0"/>
          <p:nvPr/>
        </p:nvPicPr>
        <p:blipFill>
          <a:blip r:embed="rId3">
            <a:alphaModFix/>
          </a:blip>
          <a:stretch>
            <a:fillRect/>
          </a:stretch>
        </p:blipFill>
        <p:spPr>
          <a:xfrm>
            <a:off x="190475" y="812075"/>
            <a:ext cx="8197075" cy="4097200"/>
          </a:xfrm>
          <a:prstGeom prst="rect">
            <a:avLst/>
          </a:prstGeom>
          <a:noFill/>
          <a:ln>
            <a:noFill/>
          </a:ln>
        </p:spPr>
      </p:pic>
      <p:sp>
        <p:nvSpPr>
          <p:cNvPr id="182" name="Google Shape;182;p30"/>
          <p:cNvSpPr txBox="1"/>
          <p:nvPr/>
        </p:nvSpPr>
        <p:spPr>
          <a:xfrm>
            <a:off x="304406" y="1172126"/>
            <a:ext cx="2717700" cy="247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311700" y="235950"/>
            <a:ext cx="8520600" cy="544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Peak Sampling</a:t>
            </a:r>
            <a:endParaRPr/>
          </a:p>
        </p:txBody>
      </p:sp>
      <p:sp>
        <p:nvSpPr>
          <p:cNvPr id="188" name="Google Shape;188;p31"/>
          <p:cNvSpPr txBox="1">
            <a:spLocks noGrp="1"/>
          </p:cNvSpPr>
          <p:nvPr>
            <p:ph type="body" idx="1"/>
          </p:nvPr>
        </p:nvSpPr>
        <p:spPr>
          <a:xfrm>
            <a:off x="311700" y="863550"/>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Obtained the spectrogram using the librosa melspectrogram</a:t>
            </a:r>
            <a:endParaRPr/>
          </a:p>
          <a:p>
            <a:pPr marL="457200" lvl="0" indent="-342900" algn="l" rtl="0">
              <a:spcBef>
                <a:spcPts val="0"/>
              </a:spcBef>
              <a:spcAft>
                <a:spcPts val="0"/>
              </a:spcAft>
              <a:buSzPts val="1800"/>
              <a:buChar char="-"/>
            </a:pPr>
            <a:r>
              <a:rPr lang="en"/>
              <a:t>Obtained the energy distribution of the signal using the librosa PCEN</a:t>
            </a:r>
            <a:endParaRPr/>
          </a:p>
          <a:p>
            <a:pPr marL="457200" lvl="0" indent="-342900" algn="l" rtl="0">
              <a:spcBef>
                <a:spcPts val="0"/>
              </a:spcBef>
              <a:spcAft>
                <a:spcPts val="0"/>
              </a:spcAft>
              <a:buSzPts val="1800"/>
              <a:buChar char="-"/>
            </a:pPr>
            <a:r>
              <a:rPr lang="en"/>
              <a:t>Obtained the peak points by getting the Signal to Noise ratio</a:t>
            </a:r>
            <a:endParaRPr/>
          </a:p>
          <a:p>
            <a:pPr marL="457200" lvl="0" indent="0" algn="l" rtl="0">
              <a:spcBef>
                <a:spcPts val="1200"/>
              </a:spcBef>
              <a:spcAft>
                <a:spcPts val="1200"/>
              </a:spcAft>
              <a:buNone/>
            </a:pPr>
            <a:endParaRPr/>
          </a:p>
        </p:txBody>
      </p:sp>
      <p:pic>
        <p:nvPicPr>
          <p:cNvPr id="189" name="Google Shape;189;p31"/>
          <p:cNvPicPr preferRelativeResize="0"/>
          <p:nvPr/>
        </p:nvPicPr>
        <p:blipFill>
          <a:blip r:embed="rId3">
            <a:alphaModFix/>
          </a:blip>
          <a:stretch>
            <a:fillRect/>
          </a:stretch>
        </p:blipFill>
        <p:spPr>
          <a:xfrm>
            <a:off x="709638" y="2022738"/>
            <a:ext cx="7724724" cy="2583425"/>
          </a:xfrm>
          <a:prstGeom prst="rect">
            <a:avLst/>
          </a:prstGeom>
          <a:noFill/>
          <a:ln>
            <a:noFill/>
          </a:ln>
        </p:spPr>
      </p:pic>
      <p:sp>
        <p:nvSpPr>
          <p:cNvPr id="190" name="Google Shape;190;p31"/>
          <p:cNvSpPr txBox="1"/>
          <p:nvPr/>
        </p:nvSpPr>
        <p:spPr>
          <a:xfrm>
            <a:off x="553445" y="2165762"/>
            <a:ext cx="2762100" cy="229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447025" y="950025"/>
            <a:ext cx="5719701" cy="3629000"/>
          </a:xfrm>
          <a:prstGeom prst="rect">
            <a:avLst/>
          </a:prstGeom>
          <a:noFill/>
          <a:ln>
            <a:noFill/>
          </a:ln>
        </p:spPr>
      </p:pic>
      <p:sp>
        <p:nvSpPr>
          <p:cNvPr id="61" name="Google Shape;61;p14"/>
          <p:cNvSpPr txBox="1"/>
          <p:nvPr/>
        </p:nvSpPr>
        <p:spPr>
          <a:xfrm>
            <a:off x="514525" y="549825"/>
            <a:ext cx="57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Unique Birds - 152 </a:t>
            </a:r>
            <a:endParaRPr/>
          </a:p>
        </p:txBody>
      </p:sp>
      <p:pic>
        <p:nvPicPr>
          <p:cNvPr id="62" name="Google Shape;62;p14"/>
          <p:cNvPicPr preferRelativeResize="0"/>
          <p:nvPr/>
        </p:nvPicPr>
        <p:blipFill rotWithShape="1">
          <a:blip r:embed="rId4">
            <a:alphaModFix/>
          </a:blip>
          <a:srcRect b="3975"/>
          <a:stretch/>
        </p:blipFill>
        <p:spPr>
          <a:xfrm>
            <a:off x="6440625" y="1043025"/>
            <a:ext cx="2365678" cy="3629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96" name="Google Shape;196;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97" name="Google Shape;197;p32"/>
          <p:cNvPicPr preferRelativeResize="0"/>
          <p:nvPr/>
        </p:nvPicPr>
        <p:blipFill>
          <a:blip r:embed="rId3">
            <a:alphaModFix/>
          </a:blip>
          <a:stretch>
            <a:fillRect/>
          </a:stretch>
        </p:blipFill>
        <p:spPr>
          <a:xfrm>
            <a:off x="70225" y="0"/>
            <a:ext cx="9144000" cy="5143500"/>
          </a:xfrm>
          <a:prstGeom prst="rect">
            <a:avLst/>
          </a:prstGeom>
          <a:noFill/>
          <a:ln>
            <a:noFill/>
          </a:ln>
        </p:spPr>
      </p:pic>
      <p:sp>
        <p:nvSpPr>
          <p:cNvPr id="198" name="Google Shape;198;p32"/>
          <p:cNvSpPr txBox="1"/>
          <p:nvPr/>
        </p:nvSpPr>
        <p:spPr>
          <a:xfrm>
            <a:off x="304800" y="3048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Prime Concept of the Densenet</a:t>
            </a:r>
            <a:endParaRPr/>
          </a:p>
        </p:txBody>
      </p:sp>
      <p:sp>
        <p:nvSpPr>
          <p:cNvPr id="204" name="Google Shape;204;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1000">
                <a:solidFill>
                  <a:schemeClr val="dk1"/>
                </a:solidFill>
                <a:highlight>
                  <a:schemeClr val="lt1"/>
                </a:highlight>
              </a:rPr>
              <a:t>DenseNet (Dense Convolutional Network) is </a:t>
            </a:r>
            <a:r>
              <a:rPr lang="en" sz="1000" b="1">
                <a:solidFill>
                  <a:schemeClr val="dk1"/>
                </a:solidFill>
                <a:highlight>
                  <a:schemeClr val="lt1"/>
                </a:highlight>
              </a:rPr>
              <a:t>an architecture that focuses on making the deep learning networks go even deeper, but at the same time making them more efficient to train, by using shorter connections between the layers</a:t>
            </a:r>
            <a:r>
              <a:rPr lang="en" sz="1000">
                <a:solidFill>
                  <a:schemeClr val="dk1"/>
                </a:solidFill>
                <a:highlight>
                  <a:schemeClr val="lt1"/>
                </a:highlight>
              </a:rPr>
              <a:t>.</a:t>
            </a:r>
            <a:endParaRPr sz="1000">
              <a:solidFill>
                <a:schemeClr val="dk1"/>
              </a:solidFill>
              <a:highlight>
                <a:schemeClr val="lt1"/>
              </a:highlight>
            </a:endParaRPr>
          </a:p>
          <a:p>
            <a:pPr marL="457200" lvl="0" indent="0" algn="l" rtl="0">
              <a:spcBef>
                <a:spcPts val="0"/>
              </a:spcBef>
              <a:spcAft>
                <a:spcPts val="0"/>
              </a:spcAft>
              <a:buNone/>
            </a:pPr>
            <a:endParaRPr sz="1000">
              <a:solidFill>
                <a:schemeClr val="dk1"/>
              </a:solidFill>
              <a:highlight>
                <a:schemeClr val="lt1"/>
              </a:highlight>
            </a:endParaRPr>
          </a:p>
          <a:p>
            <a:pPr marL="457200" lvl="0" indent="-342900" algn="l" rtl="0">
              <a:spcBef>
                <a:spcPts val="0"/>
              </a:spcBef>
              <a:spcAft>
                <a:spcPts val="0"/>
              </a:spcAft>
              <a:buSzPts val="1800"/>
              <a:buChar char="●"/>
            </a:pPr>
            <a:r>
              <a:rPr lang="en" sz="1500">
                <a:solidFill>
                  <a:srgbClr val="292929"/>
                </a:solidFill>
                <a:highlight>
                  <a:schemeClr val="lt1"/>
                </a:highlight>
                <a:latin typeface="Georgia"/>
                <a:ea typeface="Georgia"/>
                <a:cs typeface="Georgia"/>
                <a:sym typeface="Georgia"/>
              </a:rPr>
              <a:t>In </a:t>
            </a:r>
            <a:r>
              <a:rPr lang="en" sz="1500" b="1">
                <a:solidFill>
                  <a:srgbClr val="292929"/>
                </a:solidFill>
                <a:highlight>
                  <a:schemeClr val="lt1"/>
                </a:highlight>
                <a:latin typeface="Georgia"/>
                <a:ea typeface="Georgia"/>
                <a:cs typeface="Georgia"/>
                <a:sym typeface="Georgia"/>
              </a:rPr>
              <a:t>DenseNet</a:t>
            </a:r>
            <a:r>
              <a:rPr lang="en" sz="1500">
                <a:solidFill>
                  <a:srgbClr val="292929"/>
                </a:solidFill>
                <a:highlight>
                  <a:schemeClr val="lt1"/>
                </a:highlight>
                <a:latin typeface="Georgia"/>
                <a:ea typeface="Georgia"/>
                <a:cs typeface="Georgia"/>
                <a:sym typeface="Georgia"/>
              </a:rPr>
              <a:t>, each layer obtains additional inputs from all preceding layers and passes on its own feature-maps to all subsequent layers. </a:t>
            </a:r>
            <a:r>
              <a:rPr lang="en" sz="1500" b="1">
                <a:solidFill>
                  <a:srgbClr val="292929"/>
                </a:solidFill>
                <a:highlight>
                  <a:schemeClr val="lt1"/>
                </a:highlight>
                <a:latin typeface="Georgia"/>
                <a:ea typeface="Georgia"/>
                <a:cs typeface="Georgia"/>
                <a:sym typeface="Georgia"/>
              </a:rPr>
              <a:t>Concatenation </a:t>
            </a:r>
            <a:r>
              <a:rPr lang="en" sz="1500">
                <a:solidFill>
                  <a:srgbClr val="292929"/>
                </a:solidFill>
                <a:highlight>
                  <a:schemeClr val="lt1"/>
                </a:highlight>
                <a:latin typeface="Georgia"/>
                <a:ea typeface="Georgia"/>
                <a:cs typeface="Georgia"/>
                <a:sym typeface="Georgia"/>
              </a:rPr>
              <a:t>is used. </a:t>
            </a:r>
            <a:r>
              <a:rPr lang="en" sz="1500" b="1">
                <a:solidFill>
                  <a:schemeClr val="dk1"/>
                </a:solidFill>
                <a:highlight>
                  <a:schemeClr val="lt1"/>
                </a:highlight>
                <a:latin typeface="Georgia"/>
                <a:ea typeface="Georgia"/>
                <a:cs typeface="Georgia"/>
                <a:sym typeface="Georgia"/>
              </a:rPr>
              <a:t>Each layer is receiving a “collective knowledge” from all preceding layers</a:t>
            </a:r>
            <a:r>
              <a:rPr lang="en" sz="1500">
                <a:solidFill>
                  <a:schemeClr val="dk1"/>
                </a:solidFill>
                <a:highlight>
                  <a:schemeClr val="lt1"/>
                </a:highlight>
                <a:latin typeface="Georgia"/>
                <a:ea typeface="Georgia"/>
                <a:cs typeface="Georgia"/>
                <a:sym typeface="Georgia"/>
              </a:rPr>
              <a:t>.</a:t>
            </a:r>
            <a:endParaRPr sz="1500">
              <a:solidFill>
                <a:schemeClr val="dk1"/>
              </a:solidFill>
              <a:highlight>
                <a:schemeClr val="lt1"/>
              </a:highlight>
              <a:latin typeface="Georgia"/>
              <a:ea typeface="Georgia"/>
              <a:cs typeface="Georgia"/>
              <a:sym typeface="Georgia"/>
            </a:endParaRPr>
          </a:p>
          <a:p>
            <a:pPr marL="457200" lvl="0" indent="0" algn="l" rtl="0">
              <a:spcBef>
                <a:spcPts val="1200"/>
              </a:spcBef>
              <a:spcAft>
                <a:spcPts val="0"/>
              </a:spcAft>
              <a:buNone/>
            </a:pPr>
            <a:endParaRPr sz="1500">
              <a:solidFill>
                <a:schemeClr val="dk1"/>
              </a:solidFill>
              <a:highlight>
                <a:schemeClr val="lt1"/>
              </a:highlight>
              <a:latin typeface="Georgia"/>
              <a:ea typeface="Georgia"/>
              <a:cs typeface="Georgia"/>
              <a:sym typeface="Georgia"/>
            </a:endParaRPr>
          </a:p>
          <a:p>
            <a:pPr marL="457200" lvl="0" indent="-323850" algn="l" rtl="0">
              <a:spcBef>
                <a:spcPts val="1200"/>
              </a:spcBef>
              <a:spcAft>
                <a:spcPts val="0"/>
              </a:spcAft>
              <a:buClr>
                <a:schemeClr val="dk1"/>
              </a:buClr>
              <a:buSzPts val="1500"/>
              <a:buFont typeface="Georgia"/>
              <a:buChar char="●"/>
            </a:pPr>
            <a:r>
              <a:rPr lang="en" sz="1500">
                <a:solidFill>
                  <a:schemeClr val="dk1"/>
                </a:solidFill>
                <a:highlight>
                  <a:schemeClr val="lt1"/>
                </a:highlight>
                <a:latin typeface="Georgia"/>
                <a:ea typeface="Georgia"/>
                <a:cs typeface="Georgia"/>
                <a:sym typeface="Georgia"/>
              </a:rPr>
              <a:t>The Reason of choosing the densnet over the other networks was, since there is a longer path between the input and output layers there is a problem of information loss(information vanishes). So densnet improves the accuracy which is declined by using the vanish gradient by keeping all the layers interconnected to each other, using layer concatenation operation.</a:t>
            </a:r>
            <a:endParaRPr sz="1500">
              <a:solidFill>
                <a:schemeClr val="dk1"/>
              </a:solidFill>
              <a:highlight>
                <a:schemeClr val="lt1"/>
              </a:highlight>
              <a:latin typeface="Georgia"/>
              <a:ea typeface="Georgia"/>
              <a:cs typeface="Georgia"/>
              <a:sym typeface="Georgi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Prime Concept of the Denset Model:</a:t>
            </a:r>
            <a:endParaRPr/>
          </a:p>
        </p:txBody>
      </p:sp>
      <p:pic>
        <p:nvPicPr>
          <p:cNvPr id="210" name="Google Shape;210;p34"/>
          <p:cNvPicPr preferRelativeResize="0"/>
          <p:nvPr/>
        </p:nvPicPr>
        <p:blipFill>
          <a:blip r:embed="rId3">
            <a:alphaModFix/>
          </a:blip>
          <a:stretch>
            <a:fillRect/>
          </a:stretch>
        </p:blipFill>
        <p:spPr>
          <a:xfrm>
            <a:off x="1671927" y="1229325"/>
            <a:ext cx="5930875" cy="33824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Dense Net Model :</a:t>
            </a:r>
            <a:endParaRPr/>
          </a:p>
        </p:txBody>
      </p:sp>
      <p:pic>
        <p:nvPicPr>
          <p:cNvPr id="216" name="Google Shape;216;p35"/>
          <p:cNvPicPr preferRelativeResize="0"/>
          <p:nvPr/>
        </p:nvPicPr>
        <p:blipFill>
          <a:blip r:embed="rId3">
            <a:alphaModFix/>
          </a:blip>
          <a:stretch>
            <a:fillRect/>
          </a:stretch>
        </p:blipFill>
        <p:spPr>
          <a:xfrm>
            <a:off x="492400" y="1267250"/>
            <a:ext cx="8159206" cy="34163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6"/>
          <p:cNvSpPr txBox="1">
            <a:spLocks noGrp="1"/>
          </p:cNvSpPr>
          <p:nvPr>
            <p:ph type="title"/>
          </p:nvPr>
        </p:nvSpPr>
        <p:spPr>
          <a:xfrm>
            <a:off x="311700" y="445025"/>
            <a:ext cx="8520600" cy="390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Summary</a:t>
            </a:r>
            <a:endParaRPr/>
          </a:p>
        </p:txBody>
      </p:sp>
      <p:sp>
        <p:nvSpPr>
          <p:cNvPr id="222" name="Google Shape;222;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23" name="Google Shape;223;p36"/>
          <p:cNvPicPr preferRelativeResize="0"/>
          <p:nvPr/>
        </p:nvPicPr>
        <p:blipFill>
          <a:blip r:embed="rId3">
            <a:alphaModFix/>
          </a:blip>
          <a:stretch>
            <a:fillRect/>
          </a:stretch>
        </p:blipFill>
        <p:spPr>
          <a:xfrm>
            <a:off x="311700" y="1225925"/>
            <a:ext cx="4520875" cy="3597775"/>
          </a:xfrm>
          <a:prstGeom prst="rect">
            <a:avLst/>
          </a:prstGeom>
          <a:noFill/>
          <a:ln>
            <a:noFill/>
          </a:ln>
        </p:spPr>
      </p:pic>
      <p:pic>
        <p:nvPicPr>
          <p:cNvPr id="224" name="Google Shape;224;p36"/>
          <p:cNvPicPr preferRelativeResize="0"/>
          <p:nvPr/>
        </p:nvPicPr>
        <p:blipFill>
          <a:blip r:embed="rId4">
            <a:alphaModFix/>
          </a:blip>
          <a:stretch>
            <a:fillRect/>
          </a:stretch>
        </p:blipFill>
        <p:spPr>
          <a:xfrm>
            <a:off x="4903650" y="1225925"/>
            <a:ext cx="4240349" cy="3683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Convolution Layer block:</a:t>
            </a:r>
            <a:endParaRPr/>
          </a:p>
          <a:p>
            <a:pPr marL="0" lvl="0" indent="0" algn="l" rtl="0">
              <a:spcBef>
                <a:spcPts val="0"/>
              </a:spcBef>
              <a:spcAft>
                <a:spcPts val="0"/>
              </a:spcAft>
              <a:buNone/>
            </a:pPr>
            <a:endParaRPr/>
          </a:p>
        </p:txBody>
      </p:sp>
      <p:sp>
        <p:nvSpPr>
          <p:cNvPr id="230" name="Google Shape;230;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
              <a:t>The layers in the convolution layer block:</a:t>
            </a:r>
            <a:endParaRPr/>
          </a:p>
          <a:p>
            <a:pPr marL="457200" lvl="0" indent="-325755" algn="l" rtl="0">
              <a:spcBef>
                <a:spcPts val="1200"/>
              </a:spcBef>
              <a:spcAft>
                <a:spcPts val="0"/>
              </a:spcAft>
              <a:buSzPct val="100000"/>
              <a:buAutoNum type="arabicPeriod"/>
            </a:pPr>
            <a:r>
              <a:rPr lang="en"/>
              <a:t>Batch Convolution Layer.</a:t>
            </a:r>
            <a:endParaRPr/>
          </a:p>
          <a:p>
            <a:pPr marL="457200" lvl="0" indent="-325755" algn="l" rtl="0">
              <a:spcBef>
                <a:spcPts val="0"/>
              </a:spcBef>
              <a:spcAft>
                <a:spcPts val="0"/>
              </a:spcAft>
              <a:buSzPct val="100000"/>
              <a:buAutoNum type="arabicPeriod"/>
            </a:pPr>
            <a:r>
              <a:rPr lang="en"/>
              <a:t>Relu layer.</a:t>
            </a:r>
            <a:endParaRPr/>
          </a:p>
          <a:p>
            <a:pPr marL="457200" lvl="0" indent="-325755" algn="l" rtl="0">
              <a:spcBef>
                <a:spcPts val="0"/>
              </a:spcBef>
              <a:spcAft>
                <a:spcPts val="0"/>
              </a:spcAft>
              <a:buSzPct val="100000"/>
              <a:buAutoNum type="arabicPeriod"/>
            </a:pPr>
            <a:r>
              <a:rPr lang="en"/>
              <a:t>Convolution Layer.</a:t>
            </a:r>
            <a:endParaRPr/>
          </a:p>
          <a:p>
            <a:pPr marL="457200" lvl="0" indent="-325755" algn="l" rtl="0">
              <a:spcBef>
                <a:spcPts val="0"/>
              </a:spcBef>
              <a:spcAft>
                <a:spcPts val="0"/>
              </a:spcAft>
              <a:buSzPct val="100000"/>
              <a:buAutoNum type="arabicPeriod"/>
            </a:pPr>
            <a:r>
              <a:rPr lang="en"/>
              <a:t>Dropout Layer.</a:t>
            </a:r>
            <a:endParaRPr/>
          </a:p>
          <a:p>
            <a:pPr marL="0" lvl="0" indent="0" algn="l" rtl="0">
              <a:spcBef>
                <a:spcPts val="1200"/>
              </a:spcBef>
              <a:spcAft>
                <a:spcPts val="0"/>
              </a:spcAft>
              <a:buNone/>
            </a:pPr>
            <a:endParaRPr/>
          </a:p>
          <a:p>
            <a:pPr marL="0" lvl="0" indent="0" algn="l" rtl="0">
              <a:spcBef>
                <a:spcPts val="1200"/>
              </a:spcBef>
              <a:spcAft>
                <a:spcPts val="0"/>
              </a:spcAft>
              <a:buNone/>
            </a:pPr>
            <a:r>
              <a:rPr lang="en"/>
              <a:t>The shapes we are feeding the network:</a:t>
            </a:r>
            <a:endParaRPr/>
          </a:p>
          <a:p>
            <a:pPr marL="0" lvl="0" indent="0" algn="l" rtl="0">
              <a:spcBef>
                <a:spcPts val="1200"/>
              </a:spcBef>
              <a:spcAft>
                <a:spcPts val="0"/>
              </a:spcAft>
              <a:buNone/>
            </a:pPr>
            <a:r>
              <a:rPr lang="en"/>
              <a:t>1.Input Shape:(1,4096). </a:t>
            </a:r>
            <a:endParaRPr/>
          </a:p>
          <a:p>
            <a:pPr marL="0" lvl="0" indent="0" algn="l" rtl="0">
              <a:spcBef>
                <a:spcPts val="1200"/>
              </a:spcBef>
              <a:spcAft>
                <a:spcPts val="0"/>
              </a:spcAft>
              <a:buNone/>
            </a:pPr>
            <a:r>
              <a:rPr lang="en"/>
              <a:t>2. Output Classes(151)</a:t>
            </a:r>
            <a:endParaRPr/>
          </a:p>
          <a:p>
            <a:pPr marL="0" lvl="0" indent="0" algn="l" rtl="0">
              <a:spcBef>
                <a:spcPts val="1200"/>
              </a:spcBef>
              <a:spcAft>
                <a:spcPts val="1200"/>
              </a:spcAft>
              <a:buNone/>
            </a:pPr>
            <a:r>
              <a:rPr lang="en"/>
              <a:t>3. The Number of trainable Parameters: 15,073,613</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Parameters In the Layers:</a:t>
            </a:r>
            <a:endParaRPr/>
          </a:p>
        </p:txBody>
      </p:sp>
      <p:sp>
        <p:nvSpPr>
          <p:cNvPr id="236" name="Google Shape;236;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Filters :-</a:t>
            </a:r>
            <a:endParaRPr/>
          </a:p>
          <a:p>
            <a:pPr marL="457200" lvl="0" indent="-342900" algn="l" rtl="0">
              <a:spcBef>
                <a:spcPts val="1200"/>
              </a:spcBef>
              <a:spcAft>
                <a:spcPts val="0"/>
              </a:spcAft>
              <a:buSzPts val="1800"/>
              <a:buAutoNum type="arabicPeriod"/>
            </a:pPr>
            <a:r>
              <a:rPr lang="en"/>
              <a:t>In the layer pairs the filters for the alternative layers are (filter=filters*32), for the second layer the (filter-filter) </a:t>
            </a:r>
            <a:endParaRPr/>
          </a:p>
          <a:p>
            <a:pPr marL="0" lvl="0" indent="0" algn="l" rtl="0">
              <a:spcBef>
                <a:spcPts val="1200"/>
              </a:spcBef>
              <a:spcAft>
                <a:spcPts val="0"/>
              </a:spcAft>
              <a:buNone/>
            </a:pPr>
            <a:r>
              <a:rPr lang="en"/>
              <a:t>Strides:-</a:t>
            </a:r>
            <a:endParaRPr/>
          </a:p>
          <a:p>
            <a:pPr marL="457200" lvl="0" indent="-342900" algn="l" rtl="0">
              <a:spcBef>
                <a:spcPts val="1200"/>
              </a:spcBef>
              <a:spcAft>
                <a:spcPts val="0"/>
              </a:spcAft>
              <a:buSzPts val="1800"/>
              <a:buAutoNum type="arabicPeriod"/>
            </a:pPr>
            <a:r>
              <a:rPr lang="en"/>
              <a:t>For the strides in the average pooling layer with the strides=2. To create a downsampled  feature map.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graphicFrame>
        <p:nvGraphicFramePr>
          <p:cNvPr id="241" name="Google Shape;241;p39"/>
          <p:cNvGraphicFramePr/>
          <p:nvPr/>
        </p:nvGraphicFramePr>
        <p:xfrm>
          <a:off x="901350" y="839290"/>
          <a:ext cx="3000000" cy="3000000"/>
        </p:xfrm>
        <a:graphic>
          <a:graphicData uri="http://schemas.openxmlformats.org/drawingml/2006/table">
            <a:tbl>
              <a:tblPr>
                <a:noFill/>
                <a:tableStyleId>{2B3EED58-0D72-4648-B71D-3AF70B040BC6}</a:tableStyleId>
              </a:tblPr>
              <a:tblGrid>
                <a:gridCol w="1419900">
                  <a:extLst>
                    <a:ext uri="{9D8B030D-6E8A-4147-A177-3AD203B41FA5}">
                      <a16:colId xmlns:a16="http://schemas.microsoft.com/office/drawing/2014/main" val="20000"/>
                    </a:ext>
                  </a:extLst>
                </a:gridCol>
                <a:gridCol w="958475">
                  <a:extLst>
                    <a:ext uri="{9D8B030D-6E8A-4147-A177-3AD203B41FA5}">
                      <a16:colId xmlns:a16="http://schemas.microsoft.com/office/drawing/2014/main" val="20001"/>
                    </a:ext>
                  </a:extLst>
                </a:gridCol>
                <a:gridCol w="899650">
                  <a:extLst>
                    <a:ext uri="{9D8B030D-6E8A-4147-A177-3AD203B41FA5}">
                      <a16:colId xmlns:a16="http://schemas.microsoft.com/office/drawing/2014/main" val="20002"/>
                    </a:ext>
                  </a:extLst>
                </a:gridCol>
                <a:gridCol w="958525">
                  <a:extLst>
                    <a:ext uri="{9D8B030D-6E8A-4147-A177-3AD203B41FA5}">
                      <a16:colId xmlns:a16="http://schemas.microsoft.com/office/drawing/2014/main" val="20003"/>
                    </a:ext>
                  </a:extLst>
                </a:gridCol>
                <a:gridCol w="1714325">
                  <a:extLst>
                    <a:ext uri="{9D8B030D-6E8A-4147-A177-3AD203B41FA5}">
                      <a16:colId xmlns:a16="http://schemas.microsoft.com/office/drawing/2014/main" val="20004"/>
                    </a:ext>
                  </a:extLst>
                </a:gridCol>
                <a:gridCol w="1390425">
                  <a:extLst>
                    <a:ext uri="{9D8B030D-6E8A-4147-A177-3AD203B41FA5}">
                      <a16:colId xmlns:a16="http://schemas.microsoft.com/office/drawing/2014/main" val="20005"/>
                    </a:ext>
                  </a:extLst>
                </a:gridCol>
              </a:tblGrid>
              <a:tr h="609575">
                <a:tc>
                  <a:txBody>
                    <a:bodyPr/>
                    <a:lstStyle/>
                    <a:p>
                      <a:pPr marL="0" lvl="0" indent="0" algn="l" rtl="0">
                        <a:spcBef>
                          <a:spcPts val="0"/>
                        </a:spcBef>
                        <a:spcAft>
                          <a:spcPts val="0"/>
                        </a:spcAft>
                        <a:buNone/>
                      </a:pPr>
                      <a:r>
                        <a:rPr lang="en"/>
                        <a:t>Model </a:t>
                      </a:r>
                      <a:endParaRPr/>
                    </a:p>
                  </a:txBody>
                  <a:tcPr marL="91425" marR="91425" marT="91425" marB="91425"/>
                </a:tc>
                <a:tc>
                  <a:txBody>
                    <a:bodyPr/>
                    <a:lstStyle/>
                    <a:p>
                      <a:pPr marL="0" lvl="0" indent="0" algn="l" rtl="0">
                        <a:spcBef>
                          <a:spcPts val="0"/>
                        </a:spcBef>
                        <a:spcAft>
                          <a:spcPts val="0"/>
                        </a:spcAft>
                        <a:buNone/>
                      </a:pPr>
                      <a:r>
                        <a:rPr lang="en"/>
                        <a:t>Batch size</a:t>
                      </a:r>
                      <a:endParaRPr/>
                    </a:p>
                  </a:txBody>
                  <a:tcPr marL="91425" marR="91425" marT="91425" marB="91425"/>
                </a:tc>
                <a:tc>
                  <a:txBody>
                    <a:bodyPr/>
                    <a:lstStyle/>
                    <a:p>
                      <a:pPr marL="0" lvl="0" indent="0" algn="l" rtl="0">
                        <a:spcBef>
                          <a:spcPts val="0"/>
                        </a:spcBef>
                        <a:spcAft>
                          <a:spcPts val="0"/>
                        </a:spcAft>
                        <a:buNone/>
                      </a:pPr>
                      <a:r>
                        <a:rPr lang="en"/>
                        <a:t>Epochs</a:t>
                      </a:r>
                      <a:endParaRPr/>
                    </a:p>
                  </a:txBody>
                  <a:tcPr marL="91425" marR="91425" marT="91425" marB="91425"/>
                </a:tc>
                <a:tc>
                  <a:txBody>
                    <a:bodyPr/>
                    <a:lstStyle/>
                    <a:p>
                      <a:pPr marL="0" lvl="0" indent="0" algn="l" rtl="0">
                        <a:spcBef>
                          <a:spcPts val="0"/>
                        </a:spcBef>
                        <a:spcAft>
                          <a:spcPts val="0"/>
                        </a:spcAft>
                        <a:buNone/>
                      </a:pPr>
                      <a:r>
                        <a:rPr lang="en"/>
                        <a:t>Optimizer</a:t>
                      </a:r>
                      <a:endParaRPr/>
                    </a:p>
                  </a:txBody>
                  <a:tcPr marL="91425" marR="91425" marT="91425" marB="91425"/>
                </a:tc>
                <a:tc>
                  <a:txBody>
                    <a:bodyPr/>
                    <a:lstStyle/>
                    <a:p>
                      <a:pPr marL="0" lvl="0" indent="0" algn="l" rtl="0">
                        <a:spcBef>
                          <a:spcPts val="0"/>
                        </a:spcBef>
                        <a:spcAft>
                          <a:spcPts val="0"/>
                        </a:spcAft>
                        <a:buNone/>
                      </a:pPr>
                      <a:r>
                        <a:rPr lang="en"/>
                        <a:t>Loss function</a:t>
                      </a:r>
                      <a:endParaRPr/>
                    </a:p>
                  </a:txBody>
                  <a:tcPr marL="91425" marR="91425" marT="91425" marB="91425"/>
                </a:tc>
                <a:tc>
                  <a:txBody>
                    <a:bodyPr/>
                    <a:lstStyle/>
                    <a:p>
                      <a:pPr marL="0" lvl="0" indent="0" algn="l" rtl="0">
                        <a:spcBef>
                          <a:spcPts val="0"/>
                        </a:spcBef>
                        <a:spcAft>
                          <a:spcPts val="0"/>
                        </a:spcAft>
                        <a:buNone/>
                      </a:pPr>
                      <a:r>
                        <a:rPr lang="en"/>
                        <a:t>Learning rate</a:t>
                      </a:r>
                      <a:endParaRPr/>
                    </a:p>
                  </a:txBody>
                  <a:tcPr marL="91425" marR="91425" marT="91425" marB="91425"/>
                </a:tc>
                <a:extLst>
                  <a:ext uri="{0D108BD9-81ED-4DB2-BD59-A6C34878D82A}">
                    <a16:rowId xmlns:a16="http://schemas.microsoft.com/office/drawing/2014/main" val="10000"/>
                  </a:ext>
                </a:extLst>
              </a:tr>
              <a:tr h="822925">
                <a:tc>
                  <a:txBody>
                    <a:bodyPr/>
                    <a:lstStyle/>
                    <a:p>
                      <a:pPr marL="0" lvl="0" indent="0" algn="l" rtl="0">
                        <a:spcBef>
                          <a:spcPts val="0"/>
                        </a:spcBef>
                        <a:spcAft>
                          <a:spcPts val="0"/>
                        </a:spcAft>
                        <a:buNone/>
                      </a:pPr>
                      <a:r>
                        <a:rPr lang="en"/>
                        <a:t>Densenet</a:t>
                      </a:r>
                      <a:endParaRPr/>
                    </a:p>
                  </a:txBody>
                  <a:tcPr marL="91425" marR="91425" marT="91425" marB="91425"/>
                </a:tc>
                <a:tc>
                  <a:txBody>
                    <a:bodyPr/>
                    <a:lstStyle/>
                    <a:p>
                      <a:pPr marL="0" lvl="0" indent="0" algn="l" rtl="0">
                        <a:spcBef>
                          <a:spcPts val="0"/>
                        </a:spcBef>
                        <a:spcAft>
                          <a:spcPts val="0"/>
                        </a:spcAft>
                        <a:buNone/>
                      </a:pPr>
                      <a:r>
                        <a:rPr lang="en"/>
                        <a:t>274</a:t>
                      </a:r>
                      <a:endParaRPr/>
                    </a:p>
                  </a:txBody>
                  <a:tcPr marL="91425" marR="91425" marT="91425" marB="91425"/>
                </a:tc>
                <a:tc>
                  <a:txBody>
                    <a:bodyPr/>
                    <a:lstStyle/>
                    <a:p>
                      <a:pPr marL="0" lvl="0" indent="0" algn="l" rtl="0">
                        <a:spcBef>
                          <a:spcPts val="0"/>
                        </a:spcBef>
                        <a:spcAft>
                          <a:spcPts val="0"/>
                        </a:spcAft>
                        <a:buNone/>
                      </a:pPr>
                      <a:r>
                        <a:rPr lang="en"/>
                        <a:t>8</a:t>
                      </a:r>
                      <a:endParaRPr/>
                    </a:p>
                  </a:txBody>
                  <a:tcPr marL="91425" marR="91425" marT="91425" marB="91425"/>
                </a:tc>
                <a:tc>
                  <a:txBody>
                    <a:bodyPr/>
                    <a:lstStyle/>
                    <a:p>
                      <a:pPr marL="0" lvl="0" indent="0" algn="l" rtl="0">
                        <a:spcBef>
                          <a:spcPts val="0"/>
                        </a:spcBef>
                        <a:spcAft>
                          <a:spcPts val="0"/>
                        </a:spcAft>
                        <a:buNone/>
                      </a:pPr>
                      <a:r>
                        <a:rPr lang="en"/>
                        <a:t>Adam</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a:solidFill>
                            <a:schemeClr val="dk1"/>
                          </a:solidFill>
                        </a:rPr>
                        <a:t>Categorical cross entropy</a:t>
                      </a:r>
                      <a:endParaRPr/>
                    </a:p>
                  </a:txBody>
                  <a:tcPr marL="91425" marR="91425" marT="91425" marB="91425"/>
                </a:tc>
                <a:tc>
                  <a:txBody>
                    <a:bodyPr/>
                    <a:lstStyle/>
                    <a:p>
                      <a:pPr marL="0" lvl="0" indent="0" algn="l" rtl="0">
                        <a:spcBef>
                          <a:spcPts val="0"/>
                        </a:spcBef>
                        <a:spcAft>
                          <a:spcPts val="0"/>
                        </a:spcAft>
                        <a:buNone/>
                      </a:pPr>
                      <a:r>
                        <a:rPr lang="en">
                          <a:solidFill>
                            <a:schemeClr val="dk1"/>
                          </a:solidFill>
                        </a:rPr>
                        <a:t>0.001</a:t>
                      </a:r>
                      <a:endParaRPr>
                        <a:solidFill>
                          <a:schemeClr val="dk1"/>
                        </a:solidFill>
                      </a:endParaRPr>
                    </a:p>
                  </a:txBody>
                  <a:tcPr marL="91425" marR="91425" marT="91425" marB="91425"/>
                </a:tc>
                <a:extLst>
                  <a:ext uri="{0D108BD9-81ED-4DB2-BD59-A6C34878D82A}">
                    <a16:rowId xmlns:a16="http://schemas.microsoft.com/office/drawing/2014/main" val="10001"/>
                  </a:ext>
                </a:extLst>
              </a:tr>
              <a:tr h="1036275">
                <a:tc>
                  <a:txBody>
                    <a:bodyPr/>
                    <a:lstStyle/>
                    <a:p>
                      <a:pPr marL="0" lvl="0" indent="0" algn="l" rtl="0">
                        <a:spcBef>
                          <a:spcPts val="0"/>
                        </a:spcBef>
                        <a:spcAft>
                          <a:spcPts val="0"/>
                        </a:spcAft>
                        <a:buNone/>
                      </a:pPr>
                      <a:r>
                        <a:rPr lang="en"/>
                        <a:t>Densenet (no preprocessing)</a:t>
                      </a:r>
                      <a:endParaRPr/>
                    </a:p>
                  </a:txBody>
                  <a:tcPr marL="91425" marR="91425" marT="91425" marB="91425"/>
                </a:tc>
                <a:tc>
                  <a:txBody>
                    <a:bodyPr/>
                    <a:lstStyle/>
                    <a:p>
                      <a:pPr marL="0" lvl="0" indent="0" algn="l" rtl="0">
                        <a:spcBef>
                          <a:spcPts val="0"/>
                        </a:spcBef>
                        <a:spcAft>
                          <a:spcPts val="0"/>
                        </a:spcAft>
                        <a:buNone/>
                      </a:pPr>
                      <a:r>
                        <a:rPr lang="en"/>
                        <a:t>128</a:t>
                      </a:r>
                      <a:endParaRPr/>
                    </a:p>
                  </a:txBody>
                  <a:tcPr marL="91425" marR="91425" marT="91425" marB="91425"/>
                </a:tc>
                <a:tc>
                  <a:txBody>
                    <a:bodyPr/>
                    <a:lstStyle/>
                    <a:p>
                      <a:pPr marL="0" lvl="0" indent="0" algn="l" rtl="0">
                        <a:spcBef>
                          <a:spcPts val="0"/>
                        </a:spcBef>
                        <a:spcAft>
                          <a:spcPts val="0"/>
                        </a:spcAft>
                        <a:buNone/>
                      </a:pPr>
                      <a:r>
                        <a:rPr lang="en"/>
                        <a:t>150</a:t>
                      </a:r>
                      <a:endParaRPr/>
                    </a:p>
                  </a:txBody>
                  <a:tcPr marL="91425" marR="91425" marT="91425" marB="91425"/>
                </a:tc>
                <a:tc>
                  <a:txBody>
                    <a:bodyPr/>
                    <a:lstStyle/>
                    <a:p>
                      <a:pPr marL="0" lvl="0" indent="0" algn="l" rtl="0">
                        <a:spcBef>
                          <a:spcPts val="0"/>
                        </a:spcBef>
                        <a:spcAft>
                          <a:spcPts val="0"/>
                        </a:spcAft>
                        <a:buNone/>
                      </a:pPr>
                      <a:r>
                        <a:rPr lang="en"/>
                        <a:t>Adam </a:t>
                      </a:r>
                      <a:endParaRPr/>
                    </a:p>
                  </a:txBody>
                  <a:tcPr marL="91425" marR="91425" marT="91425" marB="91425"/>
                </a:tc>
                <a:tc>
                  <a:txBody>
                    <a:bodyPr/>
                    <a:lstStyle/>
                    <a:p>
                      <a:pPr marL="0" lvl="0" indent="0" algn="l" rtl="0">
                        <a:spcBef>
                          <a:spcPts val="0"/>
                        </a:spcBef>
                        <a:spcAft>
                          <a:spcPts val="0"/>
                        </a:spcAft>
                        <a:buNone/>
                      </a:pPr>
                      <a:r>
                        <a:rPr lang="en"/>
                        <a:t>Categorical cross entropy</a:t>
                      </a:r>
                      <a:endParaRPr/>
                    </a:p>
                  </a:txBody>
                  <a:tcPr marL="91425" marR="91425" marT="91425" marB="91425"/>
                </a:tc>
                <a:tc>
                  <a:txBody>
                    <a:bodyPr/>
                    <a:lstStyle/>
                    <a:p>
                      <a:pPr marL="0" lvl="0" indent="0" algn="l" rtl="0">
                        <a:spcBef>
                          <a:spcPts val="0"/>
                        </a:spcBef>
                        <a:spcAft>
                          <a:spcPts val="0"/>
                        </a:spcAft>
                        <a:buNone/>
                      </a:pPr>
                      <a:r>
                        <a:rPr lang="en"/>
                        <a:t>0.001</a:t>
                      </a:r>
                      <a:endParaRPr/>
                    </a:p>
                  </a:txBody>
                  <a:tcPr marL="91425" marR="91425" marT="91425" marB="91425"/>
                </a:tc>
                <a:extLst>
                  <a:ext uri="{0D108BD9-81ED-4DB2-BD59-A6C34878D82A}">
                    <a16:rowId xmlns:a16="http://schemas.microsoft.com/office/drawing/2014/main" val="10002"/>
                  </a:ext>
                </a:extLst>
              </a:tr>
              <a:tr h="954075">
                <a:tc>
                  <a:txBody>
                    <a:bodyPr/>
                    <a:lstStyle/>
                    <a:p>
                      <a:pPr marL="0" lvl="0" indent="0" algn="l" rtl="0">
                        <a:spcBef>
                          <a:spcPts val="0"/>
                        </a:spcBef>
                        <a:spcAft>
                          <a:spcPts val="0"/>
                        </a:spcAft>
                        <a:buNone/>
                      </a:pPr>
                      <a:r>
                        <a:rPr lang="en"/>
                        <a:t>Transfer learning</a:t>
                      </a:r>
                      <a:endParaRPr/>
                    </a:p>
                  </a:txBody>
                  <a:tcPr marL="91425" marR="91425" marT="91425" marB="91425"/>
                </a:tc>
                <a:tc>
                  <a:txBody>
                    <a:bodyPr/>
                    <a:lstStyle/>
                    <a:p>
                      <a:pPr marL="0" lvl="0" indent="0" algn="l" rtl="0">
                        <a:spcBef>
                          <a:spcPts val="0"/>
                        </a:spcBef>
                        <a:spcAft>
                          <a:spcPts val="0"/>
                        </a:spcAft>
                        <a:buNone/>
                      </a:pPr>
                      <a:r>
                        <a:rPr lang="en"/>
                        <a:t>32</a:t>
                      </a:r>
                      <a:endParaRPr/>
                    </a:p>
                  </a:txBody>
                  <a:tcPr marL="91425" marR="91425" marT="91425" marB="91425"/>
                </a:tc>
                <a:tc>
                  <a:txBody>
                    <a:bodyPr/>
                    <a:lstStyle/>
                    <a:p>
                      <a:pPr marL="0" lvl="0" indent="0" algn="l" rtl="0">
                        <a:spcBef>
                          <a:spcPts val="0"/>
                        </a:spcBef>
                        <a:spcAft>
                          <a:spcPts val="0"/>
                        </a:spcAft>
                        <a:buNone/>
                      </a:pPr>
                      <a:r>
                        <a:rPr lang="en"/>
                        <a:t>150</a:t>
                      </a:r>
                      <a:endParaRPr/>
                    </a:p>
                  </a:txBody>
                  <a:tcPr marL="91425" marR="91425" marT="91425" marB="91425"/>
                </a:tc>
                <a:tc>
                  <a:txBody>
                    <a:bodyPr/>
                    <a:lstStyle/>
                    <a:p>
                      <a:pPr marL="0" lvl="0" indent="0" algn="l" rtl="0">
                        <a:spcBef>
                          <a:spcPts val="0"/>
                        </a:spcBef>
                        <a:spcAft>
                          <a:spcPts val="0"/>
                        </a:spcAft>
                        <a:buNone/>
                      </a:pPr>
                      <a:r>
                        <a:rPr lang="en"/>
                        <a:t>Adam </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a:solidFill>
                            <a:schemeClr val="dk1"/>
                          </a:solidFill>
                        </a:rPr>
                        <a:t>Categorical cross entropy</a:t>
                      </a:r>
                      <a:endParaRPr/>
                    </a:p>
                  </a:txBody>
                  <a:tcPr marL="91425" marR="91425" marT="91425" marB="91425"/>
                </a:tc>
                <a:tc>
                  <a:txBody>
                    <a:bodyPr/>
                    <a:lstStyle/>
                    <a:p>
                      <a:pPr marL="0" lvl="0" indent="0" algn="l" rtl="0">
                        <a:spcBef>
                          <a:spcPts val="0"/>
                        </a:spcBef>
                        <a:spcAft>
                          <a:spcPts val="0"/>
                        </a:spcAft>
                        <a:buNone/>
                      </a:pPr>
                      <a:r>
                        <a:rPr lang="en">
                          <a:solidFill>
                            <a:schemeClr val="dk1"/>
                          </a:solidFill>
                        </a:rPr>
                        <a:t>0.001/ 0.01</a:t>
                      </a:r>
                      <a:endParaRPr>
                        <a:solidFill>
                          <a:schemeClr val="dk1"/>
                        </a:solidFill>
                      </a:endParaRPr>
                    </a:p>
                  </a:txBody>
                  <a:tcPr marL="91425" marR="91425" marT="91425" marB="91425"/>
                </a:tc>
                <a:extLst>
                  <a:ext uri="{0D108BD9-81ED-4DB2-BD59-A6C34878D82A}">
                    <a16:rowId xmlns:a16="http://schemas.microsoft.com/office/drawing/2014/main" val="10003"/>
                  </a:ext>
                </a:extLst>
              </a:tr>
            </a:tbl>
          </a:graphicData>
        </a:graphic>
      </p:graphicFrame>
      <p:sp>
        <p:nvSpPr>
          <p:cNvPr id="242" name="Google Shape;242;p39"/>
          <p:cNvSpPr txBox="1"/>
          <p:nvPr/>
        </p:nvSpPr>
        <p:spPr>
          <a:xfrm>
            <a:off x="901350" y="319050"/>
            <a:ext cx="7341300" cy="400200"/>
          </a:xfrm>
          <a:prstGeom prst="rect">
            <a:avLst/>
          </a:prstGeom>
          <a:solidFill>
            <a:srgbClr val="CCCCCC"/>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Model details</a:t>
            </a:r>
            <a:endParaRPr b="1"/>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Evaluation	</a:t>
            </a:r>
            <a:endParaRPr/>
          </a:p>
        </p:txBody>
      </p:sp>
      <p:sp>
        <p:nvSpPr>
          <p:cNvPr id="248" name="Google Shape;248;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Char char="●"/>
            </a:pPr>
            <a:r>
              <a:rPr lang="en" sz="2200"/>
              <a:t>The recognition of the bird noise is evaluated for </a:t>
            </a:r>
            <a:r>
              <a:rPr lang="en" sz="2200" b="1"/>
              <a:t>5 second </a:t>
            </a:r>
            <a:r>
              <a:rPr lang="en" sz="2200"/>
              <a:t>samples </a:t>
            </a:r>
            <a:endParaRPr sz="2200"/>
          </a:p>
          <a:p>
            <a:pPr marL="457200" lvl="0" indent="-368300" algn="l" rtl="0">
              <a:spcBef>
                <a:spcPts val="0"/>
              </a:spcBef>
              <a:spcAft>
                <a:spcPts val="0"/>
              </a:spcAft>
              <a:buSzPts val="2200"/>
              <a:buChar char="●"/>
            </a:pPr>
            <a:r>
              <a:rPr lang="en" sz="2200"/>
              <a:t>The evaluation is done for every such sample that belongs to an audio file</a:t>
            </a:r>
            <a:endParaRPr sz="2200"/>
          </a:p>
          <a:p>
            <a:pPr marL="457200" lvl="0" indent="-368300" algn="l" rtl="0">
              <a:spcBef>
                <a:spcPts val="0"/>
              </a:spcBef>
              <a:spcAft>
                <a:spcPts val="0"/>
              </a:spcAft>
              <a:buSzPts val="2200"/>
              <a:buChar char="●"/>
            </a:pPr>
            <a:r>
              <a:rPr lang="en" sz="2200"/>
              <a:t>There are 21 labelled classes. Each </a:t>
            </a:r>
            <a:r>
              <a:rPr lang="en" sz="2200" b="1"/>
              <a:t>sample </a:t>
            </a:r>
            <a:r>
              <a:rPr lang="en" sz="2200"/>
              <a:t>is tested against a class</a:t>
            </a:r>
            <a:endParaRPr sz="2200"/>
          </a:p>
          <a:p>
            <a:pPr marL="457200" lvl="0" indent="-368300" algn="l" rtl="0">
              <a:spcBef>
                <a:spcPts val="0"/>
              </a:spcBef>
              <a:spcAft>
                <a:spcPts val="0"/>
              </a:spcAft>
              <a:buSzPts val="2200"/>
              <a:buChar char="●"/>
            </a:pPr>
            <a:r>
              <a:rPr lang="en" sz="2200"/>
              <a:t>The metric used for evaluation is </a:t>
            </a:r>
            <a:r>
              <a:rPr lang="en" sz="2200" b="1"/>
              <a:t>Macro F1 Score</a:t>
            </a:r>
            <a:r>
              <a:rPr lang="en" sz="2200"/>
              <a:t>. </a:t>
            </a:r>
            <a:endParaRPr sz="22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graphicFrame>
        <p:nvGraphicFramePr>
          <p:cNvPr id="253" name="Google Shape;253;p41"/>
          <p:cNvGraphicFramePr/>
          <p:nvPr/>
        </p:nvGraphicFramePr>
        <p:xfrm>
          <a:off x="952500" y="1809750"/>
          <a:ext cx="3000000" cy="3000000"/>
        </p:xfrm>
        <a:graphic>
          <a:graphicData uri="http://schemas.openxmlformats.org/drawingml/2006/table">
            <a:tbl>
              <a:tblPr>
                <a:noFill/>
                <a:tableStyleId>{2B3EED58-0D72-4648-B71D-3AF70B040BC6}</a:tableStyleId>
              </a:tblPr>
              <a:tblGrid>
                <a:gridCol w="874600">
                  <a:extLst>
                    <a:ext uri="{9D8B030D-6E8A-4147-A177-3AD203B41FA5}">
                      <a16:colId xmlns:a16="http://schemas.microsoft.com/office/drawing/2014/main" val="20000"/>
                    </a:ext>
                  </a:extLst>
                </a:gridCol>
                <a:gridCol w="39514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a:t>Number</a:t>
                      </a:r>
                      <a:endParaRPr/>
                    </a:p>
                  </a:txBody>
                  <a:tcPr marL="91425" marR="91425" marT="91425" marB="91425"/>
                </a:tc>
                <a:tc>
                  <a:txBody>
                    <a:bodyPr/>
                    <a:lstStyle/>
                    <a:p>
                      <a:pPr marL="0" lvl="0" indent="0" algn="l" rtl="0">
                        <a:spcBef>
                          <a:spcPts val="0"/>
                        </a:spcBef>
                        <a:spcAft>
                          <a:spcPts val="0"/>
                        </a:spcAft>
                        <a:buNone/>
                      </a:pPr>
                      <a:r>
                        <a:rPr lang="en"/>
                        <a:t>Model </a:t>
                      </a:r>
                      <a:endParaRPr/>
                    </a:p>
                  </a:txBody>
                  <a:tcPr marL="91425" marR="91425" marT="91425" marB="91425"/>
                </a:tc>
                <a:tc>
                  <a:txBody>
                    <a:bodyPr/>
                    <a:lstStyle/>
                    <a:p>
                      <a:pPr marL="0" lvl="0" indent="0" algn="l" rtl="0">
                        <a:spcBef>
                          <a:spcPts val="0"/>
                        </a:spcBef>
                        <a:spcAft>
                          <a:spcPts val="0"/>
                        </a:spcAft>
                        <a:buNone/>
                      </a:pPr>
                      <a:r>
                        <a:rPr lang="en"/>
                        <a:t>Macro F1 score</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1</a:t>
                      </a:r>
                      <a:endParaRPr/>
                    </a:p>
                  </a:txBody>
                  <a:tcPr marL="91425" marR="91425" marT="91425" marB="91425"/>
                </a:tc>
                <a:tc>
                  <a:txBody>
                    <a:bodyPr/>
                    <a:lstStyle/>
                    <a:p>
                      <a:pPr marL="0" lvl="0" indent="0" algn="l" rtl="0">
                        <a:spcBef>
                          <a:spcPts val="0"/>
                        </a:spcBef>
                        <a:spcAft>
                          <a:spcPts val="0"/>
                        </a:spcAft>
                        <a:buNone/>
                      </a:pPr>
                      <a:r>
                        <a:rPr lang="en"/>
                        <a:t>Densenet</a:t>
                      </a:r>
                      <a:endParaRPr/>
                    </a:p>
                  </a:txBody>
                  <a:tcPr marL="91425" marR="91425" marT="91425" marB="91425"/>
                </a:tc>
                <a:tc>
                  <a:txBody>
                    <a:bodyPr/>
                    <a:lstStyle/>
                    <a:p>
                      <a:pPr marL="0" lvl="0" indent="0" algn="l" rtl="0">
                        <a:spcBef>
                          <a:spcPts val="0"/>
                        </a:spcBef>
                        <a:spcAft>
                          <a:spcPts val="0"/>
                        </a:spcAft>
                        <a:buNone/>
                      </a:pPr>
                      <a:r>
                        <a:rPr lang="en"/>
                        <a:t>0.69</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2</a:t>
                      </a:r>
                      <a:endParaRPr/>
                    </a:p>
                  </a:txBody>
                  <a:tcPr marL="91425" marR="91425" marT="91425" marB="91425"/>
                </a:tc>
                <a:tc>
                  <a:txBody>
                    <a:bodyPr/>
                    <a:lstStyle/>
                    <a:p>
                      <a:pPr marL="0" lvl="0" indent="0" algn="l" rtl="0">
                        <a:spcBef>
                          <a:spcPts val="0"/>
                        </a:spcBef>
                        <a:spcAft>
                          <a:spcPts val="0"/>
                        </a:spcAft>
                        <a:buNone/>
                      </a:pPr>
                      <a:r>
                        <a:rPr lang="en"/>
                        <a:t>Densenet (no preprocessing)</a:t>
                      </a:r>
                      <a:endParaRPr/>
                    </a:p>
                  </a:txBody>
                  <a:tcPr marL="91425" marR="91425" marT="91425" marB="91425"/>
                </a:tc>
                <a:tc>
                  <a:txBody>
                    <a:bodyPr/>
                    <a:lstStyle/>
                    <a:p>
                      <a:pPr marL="0" lvl="0" indent="0" algn="l" rtl="0">
                        <a:spcBef>
                          <a:spcPts val="0"/>
                        </a:spcBef>
                        <a:spcAft>
                          <a:spcPts val="0"/>
                        </a:spcAft>
                        <a:buNone/>
                      </a:pPr>
                      <a:r>
                        <a:rPr lang="en"/>
                        <a:t>0.48</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3</a:t>
                      </a:r>
                      <a:endParaRPr/>
                    </a:p>
                  </a:txBody>
                  <a:tcPr marL="91425" marR="91425" marT="91425" marB="91425"/>
                </a:tc>
                <a:tc>
                  <a:txBody>
                    <a:bodyPr/>
                    <a:lstStyle/>
                    <a:p>
                      <a:pPr marL="0" lvl="0" indent="0" algn="l" rtl="0">
                        <a:spcBef>
                          <a:spcPts val="0"/>
                        </a:spcBef>
                        <a:spcAft>
                          <a:spcPts val="0"/>
                        </a:spcAft>
                        <a:buNone/>
                      </a:pPr>
                      <a:r>
                        <a:rPr lang="en">
                          <a:solidFill>
                            <a:schemeClr val="dk1"/>
                          </a:solidFill>
                        </a:rPr>
                        <a:t>Transfer learning</a:t>
                      </a:r>
                      <a:endParaRPr/>
                    </a:p>
                  </a:txBody>
                  <a:tcPr marL="91425" marR="91425" marT="91425" marB="91425"/>
                </a:tc>
                <a:tc>
                  <a:txBody>
                    <a:bodyPr/>
                    <a:lstStyle/>
                    <a:p>
                      <a:pPr marL="0" lvl="0" indent="0" algn="l" rtl="0">
                        <a:spcBef>
                          <a:spcPts val="0"/>
                        </a:spcBef>
                        <a:spcAft>
                          <a:spcPts val="0"/>
                        </a:spcAft>
                        <a:buNone/>
                      </a:pPr>
                      <a:r>
                        <a:rPr lang="en"/>
                        <a:t>0.20</a:t>
                      </a:r>
                      <a:endParaRPr/>
                    </a:p>
                  </a:txBody>
                  <a:tcPr marL="91425" marR="91425" marT="91425" marB="91425"/>
                </a:tc>
                <a:extLst>
                  <a:ext uri="{0D108BD9-81ED-4DB2-BD59-A6C34878D82A}">
                    <a16:rowId xmlns:a16="http://schemas.microsoft.com/office/drawing/2014/main" val="10003"/>
                  </a:ext>
                </a:extLst>
              </a:tr>
            </a:tbl>
          </a:graphicData>
        </a:graphic>
      </p:graphicFrame>
      <p:sp>
        <p:nvSpPr>
          <p:cNvPr id="254" name="Google Shape;254;p41"/>
          <p:cNvSpPr txBox="1"/>
          <p:nvPr/>
        </p:nvSpPr>
        <p:spPr>
          <a:xfrm>
            <a:off x="952500" y="1043150"/>
            <a:ext cx="7341300" cy="400200"/>
          </a:xfrm>
          <a:prstGeom prst="rect">
            <a:avLst/>
          </a:prstGeom>
          <a:solidFill>
            <a:srgbClr val="CCCCCC"/>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Result Analysis</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682763" y="986524"/>
            <a:ext cx="7778477" cy="3733675"/>
          </a:xfrm>
          <a:prstGeom prst="rect">
            <a:avLst/>
          </a:prstGeom>
          <a:noFill/>
          <a:ln>
            <a:noFill/>
          </a:ln>
        </p:spPr>
      </p:pic>
      <p:sp>
        <p:nvSpPr>
          <p:cNvPr id="68" name="Google Shape;68;p15"/>
          <p:cNvSpPr txBox="1"/>
          <p:nvPr/>
        </p:nvSpPr>
        <p:spPr>
          <a:xfrm>
            <a:off x="514525" y="549825"/>
            <a:ext cx="57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Distribution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Future work</a:t>
            </a:r>
            <a:endParaRPr/>
          </a:p>
        </p:txBody>
      </p:sp>
      <p:sp>
        <p:nvSpPr>
          <p:cNvPr id="260" name="Google Shape;260;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200"/>
              <a:t>The problem was to identify the calls of rare birds. But the data for rare birds is not readily available. Hence, </a:t>
            </a:r>
            <a:endParaRPr sz="2200"/>
          </a:p>
          <a:p>
            <a:pPr marL="457200" lvl="0" indent="-368300" algn="l" rtl="0">
              <a:spcBef>
                <a:spcPts val="1200"/>
              </a:spcBef>
              <a:spcAft>
                <a:spcPts val="0"/>
              </a:spcAft>
              <a:buSzPts val="2200"/>
              <a:buChar char="●"/>
            </a:pPr>
            <a:r>
              <a:rPr lang="en" sz="2200"/>
              <a:t>More sophisticated models involving </a:t>
            </a:r>
            <a:r>
              <a:rPr lang="en" sz="2200" b="1"/>
              <a:t>transformers</a:t>
            </a:r>
            <a:r>
              <a:rPr lang="en" sz="2200"/>
              <a:t> can be used</a:t>
            </a:r>
            <a:endParaRPr sz="2200"/>
          </a:p>
          <a:p>
            <a:pPr marL="457200" lvl="0" indent="-368300" algn="l" rtl="0">
              <a:spcBef>
                <a:spcPts val="0"/>
              </a:spcBef>
              <a:spcAft>
                <a:spcPts val="0"/>
              </a:spcAft>
              <a:buSzPts val="2200"/>
              <a:buChar char="●"/>
            </a:pPr>
            <a:r>
              <a:rPr lang="en" sz="2200"/>
              <a:t>Utilizing more </a:t>
            </a:r>
            <a:r>
              <a:rPr lang="en" sz="2200" b="1"/>
              <a:t>augmentation</a:t>
            </a:r>
            <a:r>
              <a:rPr lang="en" sz="2200"/>
              <a:t> techniques like </a:t>
            </a:r>
            <a:r>
              <a:rPr lang="en" sz="2200" b="1"/>
              <a:t>Random Power</a:t>
            </a:r>
            <a:r>
              <a:rPr lang="en" sz="2200"/>
              <a:t>, </a:t>
            </a:r>
            <a:r>
              <a:rPr lang="en" sz="2200" b="1"/>
              <a:t>Mixup</a:t>
            </a:r>
            <a:r>
              <a:rPr lang="en" sz="2200"/>
              <a:t>, </a:t>
            </a:r>
            <a:r>
              <a:rPr lang="en" sz="2200" b="1"/>
              <a:t>White and Pink Noise, etc.</a:t>
            </a:r>
            <a:r>
              <a:rPr lang="en" sz="2200"/>
              <a:t> </a:t>
            </a:r>
            <a:endParaRPr sz="22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Kaggle Ranking</a:t>
            </a:r>
            <a:endParaRPr/>
          </a:p>
        </p:txBody>
      </p:sp>
      <p:sp>
        <p:nvSpPr>
          <p:cNvPr id="266" name="Google Shape;266;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   </a:t>
            </a:r>
            <a:endParaRPr/>
          </a:p>
        </p:txBody>
      </p:sp>
      <p:pic>
        <p:nvPicPr>
          <p:cNvPr id="267" name="Google Shape;267;p43"/>
          <p:cNvPicPr preferRelativeResize="0"/>
          <p:nvPr/>
        </p:nvPicPr>
        <p:blipFill>
          <a:blip r:embed="rId3">
            <a:alphaModFix/>
          </a:blip>
          <a:stretch>
            <a:fillRect/>
          </a:stretch>
        </p:blipFill>
        <p:spPr>
          <a:xfrm>
            <a:off x="1126673" y="1221625"/>
            <a:ext cx="5985611" cy="3416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73" name="Google Shape;73;p16"/>
          <p:cNvPicPr preferRelativeResize="0"/>
          <p:nvPr/>
        </p:nvPicPr>
        <p:blipFill>
          <a:blip r:embed="rId3">
            <a:alphaModFix/>
          </a:blip>
          <a:stretch>
            <a:fillRect/>
          </a:stretch>
        </p:blipFill>
        <p:spPr>
          <a:xfrm>
            <a:off x="1330575" y="1748650"/>
            <a:ext cx="5600700" cy="1981200"/>
          </a:xfrm>
          <a:prstGeom prst="rect">
            <a:avLst/>
          </a:prstGeom>
          <a:noFill/>
          <a:ln>
            <a:noFill/>
          </a:ln>
        </p:spPr>
      </p:pic>
      <p:sp>
        <p:nvSpPr>
          <p:cNvPr id="74" name="Google Shape;74;p16"/>
          <p:cNvSpPr txBox="1"/>
          <p:nvPr/>
        </p:nvSpPr>
        <p:spPr>
          <a:xfrm>
            <a:off x="514525" y="549825"/>
            <a:ext cx="57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Test set is to classify between these birds?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79" name="Google Shape;79;p17"/>
          <p:cNvPicPr preferRelativeResize="0"/>
          <p:nvPr/>
        </p:nvPicPr>
        <p:blipFill>
          <a:blip r:embed="rId3">
            <a:alphaModFix/>
          </a:blip>
          <a:stretch>
            <a:fillRect/>
          </a:stretch>
        </p:blipFill>
        <p:spPr>
          <a:xfrm>
            <a:off x="758750" y="1507950"/>
            <a:ext cx="7626499" cy="2699175"/>
          </a:xfrm>
          <a:prstGeom prst="rect">
            <a:avLst/>
          </a:prstGeom>
          <a:noFill/>
          <a:ln>
            <a:noFill/>
          </a:ln>
        </p:spPr>
      </p:pic>
      <p:sp>
        <p:nvSpPr>
          <p:cNvPr id="80" name="Google Shape;80;p17"/>
          <p:cNvSpPr txBox="1"/>
          <p:nvPr/>
        </p:nvSpPr>
        <p:spPr>
          <a:xfrm>
            <a:off x="514525" y="549825"/>
            <a:ext cx="57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Distribution of scored birds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Google Shape;85;p18"/>
          <p:cNvPicPr preferRelativeResize="0"/>
          <p:nvPr/>
        </p:nvPicPr>
        <p:blipFill rotWithShape="1">
          <a:blip r:embed="rId3">
            <a:alphaModFix/>
          </a:blip>
          <a:srcRect b="2893"/>
          <a:stretch/>
        </p:blipFill>
        <p:spPr>
          <a:xfrm>
            <a:off x="511713" y="925175"/>
            <a:ext cx="8120575" cy="3596476"/>
          </a:xfrm>
          <a:prstGeom prst="rect">
            <a:avLst/>
          </a:prstGeom>
          <a:noFill/>
          <a:ln>
            <a:noFill/>
          </a:ln>
        </p:spPr>
      </p:pic>
      <p:sp>
        <p:nvSpPr>
          <p:cNvPr id="86" name="Google Shape;86;p18"/>
          <p:cNvSpPr txBox="1"/>
          <p:nvPr/>
        </p:nvSpPr>
        <p:spPr>
          <a:xfrm>
            <a:off x="514525" y="549825"/>
            <a:ext cx="57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Duration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p:nvPr/>
        </p:nvSpPr>
        <p:spPr>
          <a:xfrm>
            <a:off x="514525" y="549825"/>
            <a:ext cx="57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Train Set - Metadata</a:t>
            </a:r>
            <a:endParaRPr/>
          </a:p>
        </p:txBody>
      </p:sp>
      <p:pic>
        <p:nvPicPr>
          <p:cNvPr id="92" name="Google Shape;92;p19"/>
          <p:cNvPicPr preferRelativeResize="0"/>
          <p:nvPr/>
        </p:nvPicPr>
        <p:blipFill>
          <a:blip r:embed="rId3">
            <a:alphaModFix/>
          </a:blip>
          <a:stretch>
            <a:fillRect/>
          </a:stretch>
        </p:blipFill>
        <p:spPr>
          <a:xfrm>
            <a:off x="2956975" y="1125188"/>
            <a:ext cx="2313125" cy="3306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p20"/>
          <p:cNvPicPr preferRelativeResize="0"/>
          <p:nvPr/>
        </p:nvPicPr>
        <p:blipFill rotWithShape="1">
          <a:blip r:embed="rId3">
            <a:alphaModFix/>
          </a:blip>
          <a:srcRect l="33137"/>
          <a:stretch/>
        </p:blipFill>
        <p:spPr>
          <a:xfrm>
            <a:off x="6300925" y="625600"/>
            <a:ext cx="2297823" cy="1373774"/>
          </a:xfrm>
          <a:prstGeom prst="rect">
            <a:avLst/>
          </a:prstGeom>
          <a:noFill/>
          <a:ln>
            <a:noFill/>
          </a:ln>
        </p:spPr>
      </p:pic>
      <p:pic>
        <p:nvPicPr>
          <p:cNvPr id="98" name="Google Shape;98;p20" title="XC125458 (2).mp3">
            <a:hlinkClick r:id="rId4"/>
          </p:cNvPr>
          <p:cNvPicPr preferRelativeResize="0"/>
          <p:nvPr/>
        </p:nvPicPr>
        <p:blipFill>
          <a:blip r:embed="rId5">
            <a:alphaModFix/>
          </a:blip>
          <a:stretch>
            <a:fillRect/>
          </a:stretch>
        </p:blipFill>
        <p:spPr>
          <a:xfrm>
            <a:off x="8089775" y="2114550"/>
            <a:ext cx="457200" cy="457200"/>
          </a:xfrm>
          <a:prstGeom prst="rect">
            <a:avLst/>
          </a:prstGeom>
          <a:noFill/>
          <a:ln>
            <a:noFill/>
          </a:ln>
        </p:spPr>
      </p:pic>
      <p:sp>
        <p:nvSpPr>
          <p:cNvPr id="99" name="Google Shape;99;p20"/>
          <p:cNvSpPr txBox="1"/>
          <p:nvPr/>
        </p:nvSpPr>
        <p:spPr>
          <a:xfrm>
            <a:off x="514525" y="549825"/>
            <a:ext cx="57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Train Sample</a:t>
            </a:r>
            <a:endParaRPr/>
          </a:p>
        </p:txBody>
      </p:sp>
      <p:pic>
        <p:nvPicPr>
          <p:cNvPr id="100" name="Google Shape;100;p20"/>
          <p:cNvPicPr preferRelativeResize="0"/>
          <p:nvPr/>
        </p:nvPicPr>
        <p:blipFill>
          <a:blip r:embed="rId6">
            <a:alphaModFix/>
          </a:blip>
          <a:stretch>
            <a:fillRect/>
          </a:stretch>
        </p:blipFill>
        <p:spPr>
          <a:xfrm>
            <a:off x="469700" y="1198800"/>
            <a:ext cx="5353924" cy="35594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21" title="soundscape_453028782.mp3">
            <a:hlinkClick r:id="rId3"/>
          </p:cNvPr>
          <p:cNvPicPr preferRelativeResize="0"/>
          <p:nvPr/>
        </p:nvPicPr>
        <p:blipFill>
          <a:blip r:embed="rId4">
            <a:alphaModFix/>
          </a:blip>
          <a:stretch>
            <a:fillRect/>
          </a:stretch>
        </p:blipFill>
        <p:spPr>
          <a:xfrm>
            <a:off x="7772400" y="1964675"/>
            <a:ext cx="457200" cy="457200"/>
          </a:xfrm>
          <a:prstGeom prst="rect">
            <a:avLst/>
          </a:prstGeom>
          <a:noFill/>
          <a:ln>
            <a:noFill/>
          </a:ln>
        </p:spPr>
      </p:pic>
      <p:sp>
        <p:nvSpPr>
          <p:cNvPr id="106" name="Google Shape;106;p21"/>
          <p:cNvSpPr txBox="1"/>
          <p:nvPr/>
        </p:nvSpPr>
        <p:spPr>
          <a:xfrm>
            <a:off x="514525" y="549825"/>
            <a:ext cx="57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Test Set</a:t>
            </a:r>
            <a:endParaRPr/>
          </a:p>
        </p:txBody>
      </p:sp>
      <p:pic>
        <p:nvPicPr>
          <p:cNvPr id="107" name="Google Shape;107;p21"/>
          <p:cNvPicPr preferRelativeResize="0"/>
          <p:nvPr/>
        </p:nvPicPr>
        <p:blipFill>
          <a:blip r:embed="rId5">
            <a:alphaModFix/>
          </a:blip>
          <a:stretch>
            <a:fillRect/>
          </a:stretch>
        </p:blipFill>
        <p:spPr>
          <a:xfrm>
            <a:off x="514525" y="1406000"/>
            <a:ext cx="5648925" cy="3210051"/>
          </a:xfrm>
          <a:prstGeom prst="rect">
            <a:avLst/>
          </a:prstGeom>
          <a:noFill/>
          <a:ln>
            <a:noFill/>
          </a:ln>
        </p:spPr>
      </p:pic>
      <p:sp>
        <p:nvSpPr>
          <p:cNvPr id="108" name="Google Shape;108;p21"/>
          <p:cNvSpPr txBox="1"/>
          <p:nvPr/>
        </p:nvSpPr>
        <p:spPr>
          <a:xfrm>
            <a:off x="6300922" y="1456775"/>
            <a:ext cx="22977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50">
                <a:solidFill>
                  <a:schemeClr val="dk1"/>
                </a:solidFill>
                <a:highlight>
                  <a:srgbClr val="FFFFFF"/>
                </a:highlight>
              </a:rPr>
              <a:t>Duration: few milliseconds of 1 minute long </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829</Words>
  <Application>Microsoft Macintosh PowerPoint</Application>
  <PresentationFormat>On-screen Show (16:9)</PresentationFormat>
  <Paragraphs>122</Paragraphs>
  <Slides>31</Slides>
  <Notes>31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Georgia</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Visualization</vt:lpstr>
      <vt:lpstr>Data Cleansing</vt:lpstr>
      <vt:lpstr>Data scaling</vt:lpstr>
      <vt:lpstr>Data Preprocessing</vt:lpstr>
      <vt:lpstr>Spectrogram</vt:lpstr>
      <vt:lpstr>Peak Sampling</vt:lpstr>
      <vt:lpstr>PowerPoint Presentation</vt:lpstr>
      <vt:lpstr>Prime Concept of the Densenet</vt:lpstr>
      <vt:lpstr>Prime Concept of the Denset Model:</vt:lpstr>
      <vt:lpstr>Dense Net Model :</vt:lpstr>
      <vt:lpstr>Model Summary</vt:lpstr>
      <vt:lpstr>Convolution Layer block: </vt:lpstr>
      <vt:lpstr>Parameters In the Layers:</vt:lpstr>
      <vt:lpstr>PowerPoint Presentation</vt:lpstr>
      <vt:lpstr>Evaluation </vt:lpstr>
      <vt:lpstr>PowerPoint Presentation</vt:lpstr>
      <vt:lpstr>Future work</vt:lpstr>
      <vt:lpstr>Kaggle Ranking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Varun Reddy Seelam</cp:lastModifiedBy>
  <cp:revision>1</cp:revision>
  <dcterms:modified xsi:type="dcterms:W3CDTF">2023-09-15T23:30:28Z</dcterms:modified>
</cp:coreProperties>
</file>